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70" r:id="rId2"/>
    <p:sldId id="273" r:id="rId3"/>
    <p:sldId id="274" r:id="rId4"/>
    <p:sldId id="271" r:id="rId5"/>
    <p:sldId id="275" r:id="rId6"/>
    <p:sldId id="333" r:id="rId7"/>
    <p:sldId id="276" r:id="rId8"/>
    <p:sldId id="278" r:id="rId9"/>
    <p:sldId id="279" r:id="rId10"/>
    <p:sldId id="281" r:id="rId11"/>
    <p:sldId id="282" r:id="rId12"/>
    <p:sldId id="280" r:id="rId13"/>
    <p:sldId id="290" r:id="rId14"/>
    <p:sldId id="328" r:id="rId15"/>
    <p:sldId id="329" r:id="rId16"/>
    <p:sldId id="327" r:id="rId17"/>
    <p:sldId id="321" r:id="rId18"/>
    <p:sldId id="325" r:id="rId19"/>
    <p:sldId id="324" r:id="rId20"/>
    <p:sldId id="323" r:id="rId21"/>
    <p:sldId id="330" r:id="rId22"/>
    <p:sldId id="331" r:id="rId23"/>
    <p:sldId id="326" r:id="rId24"/>
    <p:sldId id="332" r:id="rId25"/>
    <p:sldId id="285" r:id="rId26"/>
    <p:sldId id="313" r:id="rId27"/>
    <p:sldId id="284" r:id="rId28"/>
    <p:sldId id="314" r:id="rId29"/>
    <p:sldId id="315" r:id="rId30"/>
    <p:sldId id="286" r:id="rId31"/>
    <p:sldId id="316" r:id="rId32"/>
    <p:sldId id="317" r:id="rId33"/>
    <p:sldId id="319" r:id="rId34"/>
    <p:sldId id="318" r:id="rId35"/>
    <p:sldId id="320" r:id="rId36"/>
    <p:sldId id="287" r:id="rId37"/>
    <p:sldId id="28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87"/>
    <p:restoredTop sz="96327"/>
  </p:normalViewPr>
  <p:slideViewPr>
    <p:cSldViewPr snapToGrid="0" snapToObjects="1">
      <p:cViewPr varScale="1">
        <p:scale>
          <a:sx n="134" d="100"/>
          <a:sy n="134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2T09:18:10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1352 0 24575,'-72'63'0,"0"-1"0,0 0 0,0 1 0,0-1 0,-1 0 0,17-13 0,1-1 0,-9 7 0,-22 18 0,-8 8 0,7-5 0,22-16 0,36-28 0,29-25 0,0-1 0,0 9 0,-4-2 0,-1 12 0,-3-8 0,0 3 0,0-4 0,1-4 0,-1 3 0,4-7 0,-3 3 0,6-4 0,-2 0 0,3 0 0,-4 13 0,-5 4 0,-2 13 0,-14 21 0,13-16 0,-21 36 0,16-23 0,-11 18 0,6-8 0,1-5 0,0-3 0,5-6 0,-3-6 0,8-1 0,-2-12 0,4-1 0,1-9 0,3 3 0,-2-8 0,6 7 0,-2-7 0,-1 4 0,3-1 0,-2-3 0,-1 3 0,3 0 0,-2-3 0,3 8 0,0-3 0,-4 4 0,3 0 0,-3 0 0,4 0 0,0-5 0,0 4 0,0-8 0,0 8 0,0-8 0,0 7 0,0-7 0,0 4 0,0-1 0,0-3 0,0 8 0,0-8 0,0 7 0,0-2 0,0 4 0,0 5 0,0-4 0,4 10 0,1-10 0,4 4 0,0 0 0,0-3 0,5 8 0,-1-9 0,2 10 0,10 7 0,-10-9 0,17 14 0,-13-21 0,9 6 0,-5-7 0,1 5 0,3-7 0,-4 6 0,0-9 0,4 6 0,-5-5 0,6 4 0,-6-9 0,5 9 0,-5-10 0,6 10 0,-2-8 0,6 4 0,-4-1 0,4-3 0,0 4 0,-5-5 0,10 0 0,7 8 0,-9-9 0,8 7 0,-17-10 0,0-1 0,0 4 0,0-8 0,0 4 0,5 0 0,-4-3 0,4 3 0,0-4 0,-3 0 0,8 0 0,-9 0 0,5 0 0,-6-5 0,-1 0 0,1 0 0,0-3 0,0 3 0,0-4 0,0 0 0,0 0 0,7 0 0,-5 0 0,0 0 0,-3-8 0,-8 3 0,4-11 0,-5-1 0,0 1 0,1-9 0,0 3 0,1-9 0,-1 4 0,2-10 0,-1 5 0,-3-6 0,3 1 0,-8-1 0,4 0 0,-5 0 0,5 1 0,-4-1 0,4 0 0,-5 1 0,-4-1 0,4 0 0,-8 1 0,3-1 0,-4 0 0,0 0 0,0-5 0,0 9 0,0-8 0,0 9 0,0 1 0,0 0 0,-4 6 0,0 5 0,-5-4 0,1 8 0,0-3 0,0 4 0,0-4 0,-4 3 0,3-8 0,-6 8 0,6-3 0,-7 0 0,7 3 0,-2 0 0,3 2 0,-3 7 0,2-7 0,-2 7 0,0-7 0,2 7 0,-5-4 0,5 1 0,-6 3 0,3-4 0,-4 4 0,0-3 0,1 2 0,-1-2 0,0 3 0,0 0 0,-4 0 0,3 0 0,-8 3 0,-8-6 0,4 5 0,-8-6 0,11 7 0,4-3 0,-2 7 0,2-6 0,1 6 0,0-3 0,6 4 0,-1 0 0,0 0 0,0 0 0,4 0 0,-2 0 0,5 0 0,-2 0 0,4 0 0,0 0 0,1 0 0,-1 0 0,0 0 0,-4 0 0,-1 0 0,-4 0 0,-4 0 0,-2 0 0,-4 0 0,0 0 0,-5 5 0,4-1 0,-10 6 0,10-2 0,-4 1 0,9 0 0,-2-1 0,7 0 0,-4 1 0,9-2 0,-2 1 0,6-1 0,-7 1 0,3 0 0,0-1 0,-3 1 0,3-1 0,0 1 0,-7 4 0,6 0 0,-8 1 0,6 2 0,-6-2 0,4-1 0,-7 5 0,7-5 0,-4 5 0,6-5 0,3-1 0,1-4 0,4 0 0,-1 1 0,4-1 0,1-1 0,0 1 0,3 0 0,-7 8 0,2-2 0,1 12 0,-4-4 0,3 5 0,-3 0 0,-1-4 0,5-2 0,-3-8 0,6-1 0,-2-4 0,3 0 0,-3-3 0,2 2 0,-2-2 0,3 5 0,0 2 0,0 9 0,0 1 0,0 5 0,0 0 0,0 0 0,0 0 0,0-5 0,0 0 0,0-9 0,0-1 0,0-4 0,0 0 0,0 0 0,0-4 0,0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5391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116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2495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6054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1291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3621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67418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5060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936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9079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911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128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060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07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44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6651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199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D47718-F5D1-D84A-B062-405A3167BEFA}" type="datetimeFigureOut">
              <a:rPr lang="en-CN" smtClean="0"/>
              <a:t>2022/2/9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C0B4D6-26C0-7E4F-9297-5768C914D43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6907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0639" y="4416132"/>
            <a:ext cx="8732701" cy="169369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1600" dirty="0"/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CNN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Architectures,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ResNet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Inception,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Transfer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Learning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NLP</a:t>
            </a:r>
            <a:r>
              <a:rPr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Introduction</a:t>
            </a:r>
            <a:br>
              <a:rPr lang="en-US" altLang="zh-CN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The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Kernel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Ability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For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Artificial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1600" dirty="0">
                <a:latin typeface="+mn-lt"/>
                <a:ea typeface="KaiTi" panose="02010609060101010101" pitchFamily="49" charset="-122"/>
              </a:rPr>
              <a:t>Intelligence</a:t>
            </a:r>
            <a:r>
              <a:rPr lang="zh-CN" altLang="en-US" sz="1600" dirty="0">
                <a:latin typeface="+mn-lt"/>
                <a:ea typeface="KaiTi" panose="02010609060101010101" pitchFamily="49" charset="-122"/>
              </a:rPr>
              <a:t> </a:t>
            </a:r>
            <a:endParaRPr lang="en-CN" sz="1600" dirty="0">
              <a:latin typeface="+mn-lt"/>
              <a:ea typeface="KaiTi" panose="02010609060101010101" pitchFamily="49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638" y="5262978"/>
            <a:ext cx="8732701" cy="592975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endParaRPr lang="en-CN" sz="700" dirty="0"/>
          </a:p>
          <a:p>
            <a:pPr algn="ctr">
              <a:lnSpc>
                <a:spcPct val="100000"/>
              </a:lnSpc>
            </a:pPr>
            <a:r>
              <a:rPr lang="en-US" sz="1200" dirty="0" err="1">
                <a:latin typeface="SimSun" panose="02010600030101010101" pitchFamily="2" charset="-122"/>
                <a:ea typeface="SimSun" panose="02010600030101010101" pitchFamily="2" charset="-122"/>
              </a:rPr>
              <a:t>高民权</a:t>
            </a:r>
            <a:endParaRPr lang="en-CN" sz="7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71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7E5C-1642-6146-B1C1-41E2CB1D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800"/>
              <a:t>Res-Net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F273-1B5D-C548-9EE9-082BF5A0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0271" y="4385732"/>
            <a:ext cx="3342968" cy="18282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altLang="zh-CN" cap="all"/>
              <a:t>Implement using Pytroch</a:t>
            </a:r>
            <a:endParaRPr lang="en-US" cap="al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A566C-6B3D-464F-9D0D-EC015F19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0" y="723474"/>
            <a:ext cx="6921364" cy="541596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15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7FB4-4759-4243-B6D7-92E0C361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RES-Net:</a:t>
            </a:r>
            <a:r>
              <a:rPr lang="zh-CN" altLang="en-US" dirty="0"/>
              <a:t> </a:t>
            </a:r>
            <a:r>
              <a:rPr lang="en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DBE8D-C62B-1C48-9C11-E63F33D10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CN" dirty="0"/>
          </a:p>
        </p:txBody>
      </p:sp>
      <p:pic>
        <p:nvPicPr>
          <p:cNvPr id="5122" name="Picture 2" descr="Proposed Modified ResNet-18 architecture for Bangla HCR. In the... |  Download Scientific Diagram">
            <a:extLst>
              <a:ext uri="{FF2B5EF4-FFF2-40B4-BE49-F238E27FC236}">
                <a16:creationId xmlns:a16="http://schemas.microsoft.com/office/drawing/2014/main" id="{213BB1BD-03AC-2B41-9A8F-51EE9B8E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142067"/>
            <a:ext cx="107950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4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9D3B-CA0D-294A-A640-097C8BCD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 </a:t>
            </a:r>
            <a:r>
              <a:rPr lang="en-US" altLang="zh-CN" dirty="0"/>
              <a:t>(Google</a:t>
            </a:r>
            <a:r>
              <a:rPr lang="zh-CN" altLang="en-US" dirty="0"/>
              <a:t> </a:t>
            </a:r>
            <a:r>
              <a:rPr lang="en-US" altLang="zh-CN" dirty="0"/>
              <a:t>Net)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9835-454F-944F-B278-6AFB3636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5" y="2142066"/>
            <a:ext cx="10131425" cy="3649133"/>
          </a:xfrm>
        </p:spPr>
        <p:txBody>
          <a:bodyPr anchor="t"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DBDE4F3-D927-3A48-AABE-8BFECADC6257}"/>
              </a:ext>
            </a:extLst>
          </p:cNvPr>
          <p:cNvGraphicFramePr>
            <a:graphicFrameLocks noGrp="1"/>
          </p:cNvGraphicFramePr>
          <p:nvPr/>
        </p:nvGraphicFramePr>
        <p:xfrm>
          <a:off x="424070" y="3031434"/>
          <a:ext cx="1848679" cy="1762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9736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35604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38343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515A54-23AD-7642-8509-70C28B5A5919}"/>
              </a:ext>
            </a:extLst>
          </p:cNvPr>
          <p:cNvGraphicFramePr>
            <a:graphicFrameLocks noGrp="1"/>
          </p:cNvGraphicFramePr>
          <p:nvPr/>
        </p:nvGraphicFramePr>
        <p:xfrm>
          <a:off x="3011418" y="3760816"/>
          <a:ext cx="447261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E944C1F-D5C4-CA4B-9A0F-BE0A6B9C0F6C}"/>
              </a:ext>
            </a:extLst>
          </p:cNvPr>
          <p:cNvSpPr txBox="1"/>
          <p:nvPr/>
        </p:nvSpPr>
        <p:spPr>
          <a:xfrm>
            <a:off x="1028449" y="51404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36B856B-A5CF-CB42-AFA7-1099C6A53CF2}"/>
              </a:ext>
            </a:extLst>
          </p:cNvPr>
          <p:cNvGraphicFramePr>
            <a:graphicFrameLocks noGrp="1"/>
          </p:cNvGraphicFramePr>
          <p:nvPr/>
        </p:nvGraphicFramePr>
        <p:xfrm>
          <a:off x="5374006" y="3051311"/>
          <a:ext cx="1848679" cy="1762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9736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369736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35604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38343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3525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CN" sz="1500" dirty="0">
                        <a:solidFill>
                          <a:schemeClr val="tx1"/>
                        </a:solidFill>
                      </a:endParaRPr>
                    </a:p>
                  </a:txBody>
                  <a:tcPr marL="75590" marR="75590" marT="37795" marB="3779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A51964-0A26-CE47-8EE6-06F268B91796}"/>
              </a:ext>
            </a:extLst>
          </p:cNvPr>
          <p:cNvGraphicFramePr>
            <a:graphicFrameLocks noGrp="1"/>
          </p:cNvGraphicFramePr>
          <p:nvPr/>
        </p:nvGraphicFramePr>
        <p:xfrm>
          <a:off x="4031905" y="3760816"/>
          <a:ext cx="7288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2880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Rel</a:t>
                      </a:r>
                      <a:r>
                        <a:rPr lang="en-US" altLang="zh-CN" dirty="0" err="1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C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15" name="7-Point Star 14">
            <a:extLst>
              <a:ext uri="{FF2B5EF4-FFF2-40B4-BE49-F238E27FC236}">
                <a16:creationId xmlns:a16="http://schemas.microsoft.com/office/drawing/2014/main" id="{C946D5B2-CEF4-1D40-A268-C2404E9F2C6A}"/>
              </a:ext>
            </a:extLst>
          </p:cNvPr>
          <p:cNvSpPr/>
          <p:nvPr/>
        </p:nvSpPr>
        <p:spPr>
          <a:xfrm>
            <a:off x="2494724" y="3801491"/>
            <a:ext cx="337930" cy="306865"/>
          </a:xfrm>
          <a:prstGeom prst="star7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F2DAC2D3-276A-524D-B14A-58786EEB4E1E}"/>
              </a:ext>
            </a:extLst>
          </p:cNvPr>
          <p:cNvSpPr/>
          <p:nvPr/>
        </p:nvSpPr>
        <p:spPr>
          <a:xfrm>
            <a:off x="3564766" y="3801491"/>
            <a:ext cx="357809" cy="2661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8A308911-84BE-794D-B873-BD25A64EA367}"/>
              </a:ext>
            </a:extLst>
          </p:cNvPr>
          <p:cNvSpPr/>
          <p:nvPr/>
        </p:nvSpPr>
        <p:spPr>
          <a:xfrm>
            <a:off x="4880044" y="3801491"/>
            <a:ext cx="357809" cy="2661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1FCC6B-0F07-3C4C-9C89-E7AFF26C49BF}"/>
              </a:ext>
            </a:extLst>
          </p:cNvPr>
          <p:cNvSpPr txBox="1"/>
          <p:nvPr/>
        </p:nvSpPr>
        <p:spPr>
          <a:xfrm>
            <a:off x="6079435" y="514040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58D52409-57D8-414B-9219-4AE1CD5445FB}"/>
              </a:ext>
            </a:extLst>
          </p:cNvPr>
          <p:cNvSpPr/>
          <p:nvPr/>
        </p:nvSpPr>
        <p:spPr>
          <a:xfrm>
            <a:off x="8440417" y="282581"/>
            <a:ext cx="2176282" cy="2110304"/>
          </a:xfrm>
          <a:prstGeom prst="cube">
            <a:avLst>
              <a:gd name="adj" fmla="val 25249"/>
            </a:avLst>
          </a:prstGeom>
          <a:solidFill>
            <a:srgbClr val="E84574">
              <a:alpha val="784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FCDD643-3DED-5C45-B120-4C47DA505D24}"/>
              </a:ext>
            </a:extLst>
          </p:cNvPr>
          <p:cNvSpPr/>
          <p:nvPr/>
        </p:nvSpPr>
        <p:spPr>
          <a:xfrm>
            <a:off x="7386218" y="2668597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92C93143-FCE8-B442-BA00-1D41C5DEB3D8}"/>
              </a:ext>
            </a:extLst>
          </p:cNvPr>
          <p:cNvSpPr/>
          <p:nvPr/>
        </p:nvSpPr>
        <p:spPr>
          <a:xfrm>
            <a:off x="8113470" y="2675113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57A63305-5FA8-7A42-9EC9-22C2B5CBB157}"/>
              </a:ext>
            </a:extLst>
          </p:cNvPr>
          <p:cNvSpPr/>
          <p:nvPr/>
        </p:nvSpPr>
        <p:spPr>
          <a:xfrm>
            <a:off x="8885557" y="2665088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F67C9-D27D-514C-AB65-C82792436B1E}"/>
              </a:ext>
            </a:extLst>
          </p:cNvPr>
          <p:cNvSpPr txBox="1"/>
          <p:nvPr/>
        </p:nvSpPr>
        <p:spPr>
          <a:xfrm>
            <a:off x="2915088" y="428282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* </a:t>
            </a:r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1FC82F-5331-0F43-B704-1FB44E8A6B31}"/>
              </a:ext>
            </a:extLst>
          </p:cNvPr>
          <p:cNvSpPr txBox="1"/>
          <p:nvPr/>
        </p:nvSpPr>
        <p:spPr>
          <a:xfrm>
            <a:off x="10817226" y="115306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 * </a:t>
            </a:r>
            <a:r>
              <a:rPr lang="en-US" altLang="zh-CN" dirty="0"/>
              <a:t>8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67ED08F1-CF82-6941-8F54-05C0E2C32408}"/>
              </a:ext>
            </a:extLst>
          </p:cNvPr>
          <p:cNvSpPr/>
          <p:nvPr/>
        </p:nvSpPr>
        <p:spPr>
          <a:xfrm>
            <a:off x="9657644" y="2678622"/>
            <a:ext cx="1332000" cy="1332000"/>
          </a:xfrm>
          <a:prstGeom prst="cube">
            <a:avLst>
              <a:gd name="adj" fmla="val 6771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FC4AC19-AD13-8C40-A5FD-7A9DCE6840BF}"/>
              </a:ext>
            </a:extLst>
          </p:cNvPr>
          <p:cNvSpPr/>
          <p:nvPr/>
        </p:nvSpPr>
        <p:spPr>
          <a:xfrm>
            <a:off x="7968118" y="4523619"/>
            <a:ext cx="2176282" cy="2110304"/>
          </a:xfrm>
          <a:prstGeom prst="cube">
            <a:avLst>
              <a:gd name="adj" fmla="val 31843"/>
            </a:avLst>
          </a:prstGeom>
          <a:solidFill>
            <a:srgbClr val="E84574">
              <a:alpha val="784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73F6FB-781D-9349-99BC-01A00C699E0B}"/>
              </a:ext>
            </a:extLst>
          </p:cNvPr>
          <p:cNvSpPr txBox="1"/>
          <p:nvPr/>
        </p:nvSpPr>
        <p:spPr>
          <a:xfrm>
            <a:off x="11003256" y="37962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 * </a:t>
            </a:r>
            <a:r>
              <a:rPr lang="en-US" altLang="zh-CN" dirty="0"/>
              <a:t>1</a:t>
            </a:r>
            <a:r>
              <a:rPr lang="zh-CN" altLang="en-US" dirty="0"/>
              <a:t> *</a:t>
            </a:r>
            <a:r>
              <a:rPr lang="en-US" altLang="zh-CN" dirty="0"/>
              <a:t>?(A)</a:t>
            </a:r>
            <a:endParaRPr lang="en-C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1D628C-0D98-8045-993B-5265876E32B1}"/>
              </a:ext>
            </a:extLst>
          </p:cNvPr>
          <p:cNvSpPr txBox="1"/>
          <p:nvPr/>
        </p:nvSpPr>
        <p:spPr>
          <a:xfrm>
            <a:off x="10356574" y="642067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?B</a:t>
            </a:r>
            <a:r>
              <a:rPr lang="zh-CN" altLang="en-US" dirty="0"/>
              <a:t> * </a:t>
            </a:r>
            <a:r>
              <a:rPr lang="en-US" altLang="zh-CN" dirty="0"/>
              <a:t>?C</a:t>
            </a:r>
            <a:r>
              <a:rPr lang="zh-CN" altLang="en-US" dirty="0"/>
              <a:t> * </a:t>
            </a:r>
            <a:r>
              <a:rPr lang="en-US" altLang="zh-CN" dirty="0"/>
              <a:t>?D</a:t>
            </a:r>
            <a:endParaRPr lang="en-CN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6A58865D-331C-C848-B290-A4B8E3701787}"/>
              </a:ext>
            </a:extLst>
          </p:cNvPr>
          <p:cNvSpPr/>
          <p:nvPr/>
        </p:nvSpPr>
        <p:spPr>
          <a:xfrm>
            <a:off x="10429731" y="2688853"/>
            <a:ext cx="1332000" cy="1332000"/>
          </a:xfrm>
          <a:prstGeom prst="cube">
            <a:avLst>
              <a:gd name="adj" fmla="val 677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30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9D3B-CA0D-294A-A640-097C8BCD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6471"/>
            <a:ext cx="10131425" cy="1456267"/>
          </a:xfrm>
        </p:spPr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 </a:t>
            </a:r>
            <a:r>
              <a:rPr lang="en-US" altLang="zh-CN" dirty="0"/>
              <a:t>(Google</a:t>
            </a:r>
            <a:r>
              <a:rPr lang="zh-CN" altLang="en-US" dirty="0"/>
              <a:t> </a:t>
            </a:r>
            <a:r>
              <a:rPr lang="en-US" altLang="zh-CN" dirty="0"/>
              <a:t>Net)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9835-454F-944F-B278-6AFB3636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03" y="1077707"/>
            <a:ext cx="10131425" cy="3649133"/>
          </a:xfrm>
        </p:spPr>
        <p:txBody>
          <a:bodyPr anchor="t"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said: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  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5E1943-8894-3C4F-969F-DF72D6DD744D}"/>
              </a:ext>
            </a:extLst>
          </p:cNvPr>
          <p:cNvGraphicFramePr>
            <a:graphicFrameLocks noGrp="1"/>
          </p:cNvGraphicFramePr>
          <p:nvPr/>
        </p:nvGraphicFramePr>
        <p:xfrm>
          <a:off x="1630665" y="3322894"/>
          <a:ext cx="927900" cy="88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58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0BF0FC-7471-2948-9788-8FEE7909B368}"/>
              </a:ext>
            </a:extLst>
          </p:cNvPr>
          <p:cNvGraphicFramePr>
            <a:graphicFrameLocks noGrp="1"/>
          </p:cNvGraphicFramePr>
          <p:nvPr/>
        </p:nvGraphicFramePr>
        <p:xfrm>
          <a:off x="1299502" y="3523519"/>
          <a:ext cx="927900" cy="88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58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5E40FDF-8431-AF45-8BBE-B1D9923C2A5D}"/>
              </a:ext>
            </a:extLst>
          </p:cNvPr>
          <p:cNvGraphicFramePr>
            <a:graphicFrameLocks noGrp="1"/>
          </p:cNvGraphicFramePr>
          <p:nvPr/>
        </p:nvGraphicFramePr>
        <p:xfrm>
          <a:off x="1117284" y="3724144"/>
          <a:ext cx="927900" cy="88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580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185580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176935"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176935"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sz="700" dirty="0"/>
                    </a:p>
                  </a:txBody>
                  <a:tcPr marL="37941" marR="37941" marT="18970" marB="1897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9645D2F-45DB-6C43-85D5-98E45116019B}"/>
              </a:ext>
            </a:extLst>
          </p:cNvPr>
          <p:cNvSpPr/>
          <p:nvPr/>
        </p:nvSpPr>
        <p:spPr>
          <a:xfrm>
            <a:off x="4638261" y="2003340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B7995B-8718-8040-8C11-560A0E4010F7}"/>
              </a:ext>
            </a:extLst>
          </p:cNvPr>
          <p:cNvSpPr/>
          <p:nvPr/>
        </p:nvSpPr>
        <p:spPr>
          <a:xfrm>
            <a:off x="4379774" y="2735011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CA573-73A8-2C40-AD3B-445FA10C9218}"/>
              </a:ext>
            </a:extLst>
          </p:cNvPr>
          <p:cNvSpPr/>
          <p:nvPr/>
        </p:nvSpPr>
        <p:spPr>
          <a:xfrm>
            <a:off x="3730418" y="3726367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5E6073-DE3D-9443-94DE-3CA4E2546055}"/>
              </a:ext>
            </a:extLst>
          </p:cNvPr>
          <p:cNvSpPr/>
          <p:nvPr/>
        </p:nvSpPr>
        <p:spPr>
          <a:xfrm>
            <a:off x="3707424" y="5235602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459063-F42E-504C-982D-327BD8EA9E75}"/>
              </a:ext>
            </a:extLst>
          </p:cNvPr>
          <p:cNvSpPr/>
          <p:nvPr/>
        </p:nvSpPr>
        <p:spPr>
          <a:xfrm>
            <a:off x="5050754" y="2731120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F6B300AB-EBDB-8D46-A485-343573FD031F}"/>
              </a:ext>
            </a:extLst>
          </p:cNvPr>
          <p:cNvSpPr/>
          <p:nvPr/>
        </p:nvSpPr>
        <p:spPr>
          <a:xfrm rot="5400000">
            <a:off x="5371788" y="2256675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C8664-B349-FE44-A9CE-A170811C667F}"/>
              </a:ext>
            </a:extLst>
          </p:cNvPr>
          <p:cNvSpPr txBox="1"/>
          <p:nvPr/>
        </p:nvSpPr>
        <p:spPr>
          <a:xfrm>
            <a:off x="5268278" y="2427921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64</a:t>
            </a:r>
            <a:endParaRPr lang="en-CN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AE5598-6C91-8F48-B3D3-49B1D8880445}"/>
              </a:ext>
            </a:extLst>
          </p:cNvPr>
          <p:cNvSpPr/>
          <p:nvPr/>
        </p:nvSpPr>
        <p:spPr>
          <a:xfrm>
            <a:off x="5050783" y="2007945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50FB69-1586-A943-96A9-9E5FFFE2545B}"/>
              </a:ext>
            </a:extLst>
          </p:cNvPr>
          <p:cNvSpPr/>
          <p:nvPr/>
        </p:nvSpPr>
        <p:spPr>
          <a:xfrm>
            <a:off x="5264929" y="2006991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F174F6-F1A0-B043-BF5B-F5117299857F}"/>
              </a:ext>
            </a:extLst>
          </p:cNvPr>
          <p:cNvSpPr/>
          <p:nvPr/>
        </p:nvSpPr>
        <p:spPr>
          <a:xfrm>
            <a:off x="5503035" y="2010422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433DFB-9846-A746-B74B-912EFEFB729E}"/>
              </a:ext>
            </a:extLst>
          </p:cNvPr>
          <p:cNvSpPr/>
          <p:nvPr/>
        </p:nvSpPr>
        <p:spPr>
          <a:xfrm>
            <a:off x="5772321" y="2007559"/>
            <a:ext cx="496956" cy="477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</a:t>
            </a:r>
            <a:r>
              <a:rPr lang="zh-CN" altLang="en-US" sz="1050" dirty="0"/>
              <a:t> * </a:t>
            </a:r>
            <a:r>
              <a:rPr lang="en-US" altLang="zh-CN" sz="1050" dirty="0"/>
              <a:t>1</a:t>
            </a:r>
            <a:endParaRPr lang="en-CN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1DAF62-E8E9-8B4A-A3D4-93ABADA540AF}"/>
              </a:ext>
            </a:extLst>
          </p:cNvPr>
          <p:cNvSpPr/>
          <p:nvPr/>
        </p:nvSpPr>
        <p:spPr>
          <a:xfrm>
            <a:off x="5262788" y="2726398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7C69C2-FC16-5D47-A4C6-6E6587AF49FC}"/>
              </a:ext>
            </a:extLst>
          </p:cNvPr>
          <p:cNvSpPr/>
          <p:nvPr/>
        </p:nvSpPr>
        <p:spPr>
          <a:xfrm>
            <a:off x="5487399" y="2731120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FD8FBE-A375-9B4A-9FE3-43E6DCA25D45}"/>
              </a:ext>
            </a:extLst>
          </p:cNvPr>
          <p:cNvSpPr/>
          <p:nvPr/>
        </p:nvSpPr>
        <p:spPr>
          <a:xfrm>
            <a:off x="5751513" y="2721676"/>
            <a:ext cx="781878" cy="7638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27" name="Right Bracket 26">
            <a:extLst>
              <a:ext uri="{FF2B5EF4-FFF2-40B4-BE49-F238E27FC236}">
                <a16:creationId xmlns:a16="http://schemas.microsoft.com/office/drawing/2014/main" id="{F45776B5-3CCE-444E-B247-D9185ADAE6E0}"/>
              </a:ext>
            </a:extLst>
          </p:cNvPr>
          <p:cNvSpPr/>
          <p:nvPr/>
        </p:nvSpPr>
        <p:spPr>
          <a:xfrm rot="5400000">
            <a:off x="5350741" y="3283451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12939F-435A-754D-AB94-9E68608C2627}"/>
              </a:ext>
            </a:extLst>
          </p:cNvPr>
          <p:cNvSpPr txBox="1"/>
          <p:nvPr/>
        </p:nvSpPr>
        <p:spPr>
          <a:xfrm>
            <a:off x="5247231" y="3454697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128</a:t>
            </a:r>
            <a:endParaRPr lang="en-CN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184A9D-F8B6-8844-8495-CB75906F8FDC}"/>
              </a:ext>
            </a:extLst>
          </p:cNvPr>
          <p:cNvSpPr/>
          <p:nvPr/>
        </p:nvSpPr>
        <p:spPr>
          <a:xfrm>
            <a:off x="4971365" y="3727016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1BF18B-AC56-F143-BA61-900A5F8ABC4E}"/>
              </a:ext>
            </a:extLst>
          </p:cNvPr>
          <p:cNvSpPr/>
          <p:nvPr/>
        </p:nvSpPr>
        <p:spPr>
          <a:xfrm>
            <a:off x="5284374" y="3719252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9A85A4-7580-D142-8B67-3CB107F9E7E9}"/>
              </a:ext>
            </a:extLst>
          </p:cNvPr>
          <p:cNvSpPr/>
          <p:nvPr/>
        </p:nvSpPr>
        <p:spPr>
          <a:xfrm>
            <a:off x="5512509" y="3711524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FF04A2-2A9C-DA4B-B60D-78133621DB82}"/>
              </a:ext>
            </a:extLst>
          </p:cNvPr>
          <p:cNvSpPr/>
          <p:nvPr/>
        </p:nvSpPr>
        <p:spPr>
          <a:xfrm>
            <a:off x="5751102" y="3711488"/>
            <a:ext cx="1431234" cy="1253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5</a:t>
            </a:r>
            <a:r>
              <a:rPr lang="zh-CN" altLang="en-US" sz="1050" dirty="0"/>
              <a:t> * </a:t>
            </a:r>
            <a:r>
              <a:rPr lang="en-US" altLang="zh-CN" sz="1050" dirty="0"/>
              <a:t>5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r>
              <a:rPr lang="zh-CN" altLang="en-US" sz="1050" dirty="0"/>
              <a:t> </a:t>
            </a:r>
            <a:endParaRPr lang="en-CN" sz="10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E8453D-3671-794D-9DCB-739001F75ABD}"/>
              </a:ext>
            </a:extLst>
          </p:cNvPr>
          <p:cNvSpPr/>
          <p:nvPr/>
        </p:nvSpPr>
        <p:spPr>
          <a:xfrm>
            <a:off x="4938110" y="5226404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8D461B-16D7-7D49-88B7-6889343D0A2D}"/>
              </a:ext>
            </a:extLst>
          </p:cNvPr>
          <p:cNvSpPr/>
          <p:nvPr/>
        </p:nvSpPr>
        <p:spPr>
          <a:xfrm>
            <a:off x="5284375" y="5226404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E89229-FF3F-954C-9C88-FFF2BDC7EC83}"/>
              </a:ext>
            </a:extLst>
          </p:cNvPr>
          <p:cNvSpPr/>
          <p:nvPr/>
        </p:nvSpPr>
        <p:spPr>
          <a:xfrm>
            <a:off x="5571006" y="5218342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624CCE-B38E-5047-B7B0-3A65799ED6B5}"/>
              </a:ext>
            </a:extLst>
          </p:cNvPr>
          <p:cNvSpPr/>
          <p:nvPr/>
        </p:nvSpPr>
        <p:spPr>
          <a:xfrm>
            <a:off x="5794548" y="5218306"/>
            <a:ext cx="1431233" cy="10842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050" dirty="0"/>
              <a:t>Max</a:t>
            </a:r>
            <a:r>
              <a:rPr lang="en-US" altLang="zh-CN" sz="1050" dirty="0"/>
              <a:t>-Pooling</a:t>
            </a:r>
          </a:p>
          <a:p>
            <a:pPr algn="ctr"/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padding</a:t>
            </a:r>
            <a:endParaRPr lang="en-CN" sz="1050" dirty="0"/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A217E6BF-D99C-E343-95E8-ECEF59184C34}"/>
              </a:ext>
            </a:extLst>
          </p:cNvPr>
          <p:cNvSpPr/>
          <p:nvPr/>
        </p:nvSpPr>
        <p:spPr>
          <a:xfrm rot="5400000">
            <a:off x="5361199" y="4784350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FF0864-D93A-2D4E-9487-56B8C78B8CC6}"/>
              </a:ext>
            </a:extLst>
          </p:cNvPr>
          <p:cNvSpPr txBox="1"/>
          <p:nvPr/>
        </p:nvSpPr>
        <p:spPr>
          <a:xfrm>
            <a:off x="5257689" y="4955596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32</a:t>
            </a:r>
            <a:endParaRPr lang="en-CN" sz="1100" dirty="0"/>
          </a:p>
        </p:txBody>
      </p:sp>
      <p:sp>
        <p:nvSpPr>
          <p:cNvPr id="39" name="Right Bracket 38">
            <a:extLst>
              <a:ext uri="{FF2B5EF4-FFF2-40B4-BE49-F238E27FC236}">
                <a16:creationId xmlns:a16="http://schemas.microsoft.com/office/drawing/2014/main" id="{F44D430B-32F1-D940-A9EA-89C924C9B82E}"/>
              </a:ext>
            </a:extLst>
          </p:cNvPr>
          <p:cNvSpPr/>
          <p:nvPr/>
        </p:nvSpPr>
        <p:spPr>
          <a:xfrm rot="5400000">
            <a:off x="5350741" y="6264436"/>
            <a:ext cx="143154" cy="63665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6ED385-C0D6-F04F-9790-8CC4C3440457}"/>
              </a:ext>
            </a:extLst>
          </p:cNvPr>
          <p:cNvSpPr txBox="1"/>
          <p:nvPr/>
        </p:nvSpPr>
        <p:spPr>
          <a:xfrm>
            <a:off x="5247231" y="6435682"/>
            <a:ext cx="418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32</a:t>
            </a:r>
            <a:endParaRPr lang="en-CN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EF1825-AA89-F640-ABE1-56682D182EDD}"/>
              </a:ext>
            </a:extLst>
          </p:cNvPr>
          <p:cNvSpPr txBox="1"/>
          <p:nvPr/>
        </p:nvSpPr>
        <p:spPr>
          <a:xfrm>
            <a:off x="1157356" y="4770930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C0098723-0D4E-A047-BF75-55A177E77E50}"/>
              </a:ext>
            </a:extLst>
          </p:cNvPr>
          <p:cNvSpPr/>
          <p:nvPr/>
        </p:nvSpPr>
        <p:spPr>
          <a:xfrm>
            <a:off x="7464788" y="1988785"/>
            <a:ext cx="1172065" cy="5146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28</a:t>
            </a:r>
            <a:r>
              <a:rPr lang="zh-CN" altLang="en-US" sz="1200" dirty="0"/>
              <a:t> * </a:t>
            </a:r>
            <a:r>
              <a:rPr lang="en-US" altLang="zh-CN" sz="1200" dirty="0"/>
              <a:t>28</a:t>
            </a:r>
            <a:r>
              <a:rPr lang="zh-CN" altLang="en-US" sz="1200" dirty="0"/>
              <a:t> * </a:t>
            </a:r>
            <a:r>
              <a:rPr lang="en-US" altLang="zh-CN" sz="1200" dirty="0"/>
              <a:t>64</a:t>
            </a:r>
            <a:endParaRPr lang="en-CN" sz="1200" dirty="0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1E968749-5143-7C44-ACCE-0918873AC7B4}"/>
              </a:ext>
            </a:extLst>
          </p:cNvPr>
          <p:cNvSpPr/>
          <p:nvPr/>
        </p:nvSpPr>
        <p:spPr>
          <a:xfrm>
            <a:off x="7464788" y="2787421"/>
            <a:ext cx="2072687" cy="467656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128</a:t>
            </a:r>
            <a:endParaRPr lang="en-CN" dirty="0"/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483C05D4-4A1E-404A-8004-C7BD4A840C1A}"/>
              </a:ext>
            </a:extLst>
          </p:cNvPr>
          <p:cNvSpPr/>
          <p:nvPr/>
        </p:nvSpPr>
        <p:spPr>
          <a:xfrm>
            <a:off x="7464788" y="3911710"/>
            <a:ext cx="695656" cy="46765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</p:txBody>
      </p:sp>
      <p:sp>
        <p:nvSpPr>
          <p:cNvPr id="45" name="Cube 44">
            <a:extLst>
              <a:ext uri="{FF2B5EF4-FFF2-40B4-BE49-F238E27FC236}">
                <a16:creationId xmlns:a16="http://schemas.microsoft.com/office/drawing/2014/main" id="{C0A3882D-7434-4A4E-8EEC-E6F84EB20912}"/>
              </a:ext>
            </a:extLst>
          </p:cNvPr>
          <p:cNvSpPr/>
          <p:nvPr/>
        </p:nvSpPr>
        <p:spPr>
          <a:xfrm>
            <a:off x="7497718" y="5292724"/>
            <a:ext cx="662726" cy="493002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28</a:t>
            </a:r>
            <a:r>
              <a:rPr lang="zh-CN" altLang="en-US" sz="1000" dirty="0"/>
              <a:t> * </a:t>
            </a:r>
            <a:r>
              <a:rPr lang="en-US" altLang="zh-CN" sz="1000" dirty="0"/>
              <a:t>32</a:t>
            </a:r>
            <a:endParaRPr lang="en-CN" sz="1000" dirty="0"/>
          </a:p>
          <a:p>
            <a:pPr algn="ctr"/>
            <a:endParaRPr lang="en-CN" sz="1000" dirty="0"/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2045ABBC-2CB0-0746-B4BD-342FF66A51DD}"/>
              </a:ext>
            </a:extLst>
          </p:cNvPr>
          <p:cNvSpPr/>
          <p:nvPr/>
        </p:nvSpPr>
        <p:spPr>
          <a:xfrm>
            <a:off x="10659799" y="2412440"/>
            <a:ext cx="1080000" cy="1080000"/>
          </a:xfrm>
          <a:prstGeom prst="cube">
            <a:avLst>
              <a:gd name="adj" fmla="val 61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52175CE7-9C9A-7C48-AEC8-7666414E8121}"/>
              </a:ext>
            </a:extLst>
          </p:cNvPr>
          <p:cNvSpPr/>
          <p:nvPr/>
        </p:nvSpPr>
        <p:spPr>
          <a:xfrm>
            <a:off x="9632344" y="3092428"/>
            <a:ext cx="1437807" cy="1456267"/>
          </a:xfrm>
          <a:prstGeom prst="cube">
            <a:avLst>
              <a:gd name="adj" fmla="val 7125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77FD3C10-3968-654F-A4A0-AE2104B9E580}"/>
              </a:ext>
            </a:extLst>
          </p:cNvPr>
          <p:cNvSpPr/>
          <p:nvPr/>
        </p:nvSpPr>
        <p:spPr>
          <a:xfrm>
            <a:off x="9239753" y="4105291"/>
            <a:ext cx="785181" cy="903635"/>
          </a:xfrm>
          <a:prstGeom prst="cube">
            <a:avLst>
              <a:gd name="adj" fmla="val 534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E0A8F47-E757-104F-9537-6783A57C763A}"/>
              </a:ext>
            </a:extLst>
          </p:cNvPr>
          <p:cNvSpPr/>
          <p:nvPr/>
        </p:nvSpPr>
        <p:spPr>
          <a:xfrm>
            <a:off x="8812127" y="4540817"/>
            <a:ext cx="785181" cy="903635"/>
          </a:xfrm>
          <a:prstGeom prst="cube">
            <a:avLst>
              <a:gd name="adj" fmla="val 53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FFC9A3-CEA3-674E-8E45-D1CFA858E07E}"/>
              </a:ext>
            </a:extLst>
          </p:cNvPr>
          <p:cNvSpPr txBox="1"/>
          <p:nvPr/>
        </p:nvSpPr>
        <p:spPr>
          <a:xfrm>
            <a:off x="9632343" y="5575066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28</a:t>
            </a:r>
            <a:r>
              <a:rPr lang="zh-CN" altLang="en-US" sz="1200" dirty="0"/>
              <a:t> * </a:t>
            </a:r>
            <a:r>
              <a:rPr lang="en-US" altLang="zh-CN" sz="1200" dirty="0"/>
              <a:t>28</a:t>
            </a:r>
            <a:r>
              <a:rPr lang="zh-CN" altLang="en-US" sz="1200" dirty="0"/>
              <a:t> * （</a:t>
            </a:r>
            <a:r>
              <a:rPr lang="en-US" altLang="zh-CN" sz="1200" dirty="0"/>
              <a:t>64</a:t>
            </a:r>
            <a:r>
              <a:rPr lang="zh-CN" altLang="en-US" sz="1200" dirty="0"/>
              <a:t> </a:t>
            </a:r>
            <a:r>
              <a:rPr lang="en-US" altLang="zh-CN" sz="1200" dirty="0"/>
              <a:t>+128+32+32</a:t>
            </a:r>
            <a:r>
              <a:rPr lang="zh-CN" altLang="en-US" sz="1200" dirty="0"/>
              <a:t>）</a:t>
            </a:r>
            <a:endParaRPr lang="en-CN" sz="1200" dirty="0"/>
          </a:p>
        </p:txBody>
      </p:sp>
    </p:spTree>
    <p:extLst>
      <p:ext uri="{BB962C8B-B14F-4D97-AF65-F5344CB8AC3E}">
        <p14:creationId xmlns:p14="http://schemas.microsoft.com/office/powerpoint/2010/main" val="246510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0254-CF75-2B41-ABEA-6644E433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8424-7D1D-DF4D-8587-D4FBF1F9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如果任务相似</a:t>
            </a:r>
            <a:r>
              <a:rPr lang="zh-CN" altLang="en-US" dirty="0"/>
              <a:t>，但是用的网络结构不一样，靠后的</a:t>
            </a:r>
            <a:r>
              <a:rPr lang="en-US" altLang="zh-CN" dirty="0"/>
              <a:t>CNN</a:t>
            </a:r>
            <a:r>
              <a:rPr lang="zh-CN" altLang="en-US" dirty="0"/>
              <a:t>的</a:t>
            </a:r>
            <a:r>
              <a:rPr lang="en-US" altLang="zh-CN" dirty="0"/>
              <a:t>filters</a:t>
            </a:r>
            <a:r>
              <a:rPr lang="zh-CN" altLang="en-US" dirty="0"/>
              <a:t>权值接近</a:t>
            </a:r>
            <a:endParaRPr lang="en-US" altLang="zh-CN" dirty="0"/>
          </a:p>
          <a:p>
            <a:r>
              <a:rPr lang="zh-CN" altLang="en-US" dirty="0"/>
              <a:t>任务不同，用的网络</a:t>
            </a:r>
            <a:r>
              <a:rPr lang="en-US" altLang="zh-CN" dirty="0"/>
              <a:t>CNN</a:t>
            </a:r>
            <a:r>
              <a:rPr lang="zh-CN" altLang="en-US" dirty="0"/>
              <a:t>靠近前边的部分 </a:t>
            </a:r>
            <a:r>
              <a:rPr lang="en-US" altLang="zh-CN" dirty="0"/>
              <a:t>filters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2324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B0B0-6CB9-2140-8710-11EC7B93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9D41A-9EC9-5247-840E-E776B4386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过拟合</a:t>
            </a:r>
            <a:r>
              <a:rPr lang="zh-CN" altLang="en-US" dirty="0"/>
              <a:t>：</a:t>
            </a:r>
            <a:r>
              <a:rPr lang="en-US" altLang="zh-CN" dirty="0"/>
              <a:t>--》</a:t>
            </a:r>
            <a:r>
              <a:rPr lang="zh-CN" altLang="en-US" dirty="0"/>
              <a:t>数据太少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/>
              <a:t>对于一个模型来说，绝大多数的参数我们复用别的，之前已经训练好的模型，我们只需要更新很少的参数：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dirty="0"/>
              <a:t>训练时间少了，过拟合也减小了，新的测试环境下，准确度更高了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8334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01DC-4AFE-F344-948E-550A1CBC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layers,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E40D-C056-D74F-83C2-3F8514151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C0E8564-EFB5-C148-9671-FB45C186B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971" y="1854200"/>
            <a:ext cx="8489479" cy="335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40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F4CB3-4231-6644-8F1A-A73DE682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/>
              <a:t>Transfer</a:t>
            </a:r>
            <a:r>
              <a:rPr lang="zh-CN" altLang="en-US" sz="3300"/>
              <a:t> </a:t>
            </a:r>
            <a:r>
              <a:rPr lang="en-US" altLang="zh-CN" sz="3300"/>
              <a:t>is</a:t>
            </a:r>
            <a:r>
              <a:rPr lang="zh-CN" altLang="en-US" sz="3300"/>
              <a:t> </a:t>
            </a:r>
            <a:r>
              <a:rPr lang="en-US" altLang="zh-CN" sz="3300"/>
              <a:t>more</a:t>
            </a:r>
            <a:r>
              <a:rPr lang="zh-CN" altLang="en-US" sz="3300"/>
              <a:t> </a:t>
            </a:r>
            <a:r>
              <a:rPr lang="en-US" altLang="zh-CN" sz="3300"/>
              <a:t>effective</a:t>
            </a:r>
            <a:endParaRPr lang="en-CN" sz="33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3DB8A80-BEAF-4E98-9282-88E5F0C9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5190-A273-744B-8778-FA2BC543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 anchor="t">
            <a:normAutofit/>
          </a:bodyPr>
          <a:lstStyle/>
          <a:p>
            <a:r>
              <a:rPr lang="en-US" dirty="0"/>
              <a:t>Pre-trained Model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Fine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endParaRPr lang="en-US" dirty="0"/>
          </a:p>
          <a:p>
            <a:endParaRPr lang="en-CN" dirty="0"/>
          </a:p>
        </p:txBody>
      </p:sp>
      <p:sp>
        <p:nvSpPr>
          <p:cNvPr id="75" name="Rounded Rectangle 30">
            <a:extLst>
              <a:ext uri="{FF2B5EF4-FFF2-40B4-BE49-F238E27FC236}">
                <a16:creationId xmlns:a16="http://schemas.microsoft.com/office/drawing/2014/main" id="{486DF671-1997-42F6-A87A-16FF49BD5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piction of Inductive Transfer">
            <a:extLst>
              <a:ext uri="{FF2B5EF4-FFF2-40B4-BE49-F238E27FC236}">
                <a16:creationId xmlns:a16="http://schemas.microsoft.com/office/drawing/2014/main" id="{46E45E94-C977-194D-8C08-15B9D6F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4808" y="728133"/>
            <a:ext cx="5172159" cy="24976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35">
            <a:extLst>
              <a:ext uri="{FF2B5EF4-FFF2-40B4-BE49-F238E27FC236}">
                <a16:creationId xmlns:a16="http://schemas.microsoft.com/office/drawing/2014/main" id="{6771D16E-6F08-4154-BB82-11660C2AD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92F432-9EAD-8442-9294-928C8D627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8709" y="3799528"/>
            <a:ext cx="5204358" cy="213378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apter 11 Fine Tune Models | Do A Data Science Project in 10 Days">
            <a:extLst>
              <a:ext uri="{FF2B5EF4-FFF2-40B4-BE49-F238E27FC236}">
                <a16:creationId xmlns:a16="http://schemas.microsoft.com/office/drawing/2014/main" id="{A4CB201E-53FF-0647-8C43-266345E13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13" y="3429000"/>
            <a:ext cx="4911493" cy="286880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16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86E8-2841-CA44-ADCF-025E3B5C8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growing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40DD-FE1D-E74B-BE34-24FD1209A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C1E66E-0D8F-FD49-A9CB-9325395AC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2" y="2065867"/>
            <a:ext cx="8811491" cy="434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1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A142-FFCD-E042-8A83-048265CA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B4B7D-E2B2-014D-B72C-38A072F4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pre-trained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knowledge?</a:t>
            </a:r>
            <a:endParaRPr lang="en-CN" sz="2400" dirty="0"/>
          </a:p>
        </p:txBody>
      </p:sp>
      <p:pic>
        <p:nvPicPr>
          <p:cNvPr id="3074" name="Picture 2" descr="Transfer Learning - Machine Learning's Next Frontier">
            <a:extLst>
              <a:ext uri="{FF2B5EF4-FFF2-40B4-BE49-F238E27FC236}">
                <a16:creationId xmlns:a16="http://schemas.microsoft.com/office/drawing/2014/main" id="{E06E1A95-6C74-FC42-A533-21AA96E8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4746"/>
            <a:ext cx="4935822" cy="364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29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824B-257B-7E42-861F-4533B137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review</a:t>
            </a:r>
            <a:endParaRPr lang="en-C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D90BE-173A-2945-8A5F-F5C90CBD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卷积神经网络的原理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Principles</a:t>
            </a:r>
          </a:p>
          <a:p>
            <a:pPr lvl="1"/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Size:</a:t>
            </a:r>
            <a:r>
              <a:rPr lang="zh-CN" altLang="en-US" dirty="0"/>
              <a:t> </a:t>
            </a:r>
            <a:r>
              <a:rPr lang="en-US" altLang="zh-CN" dirty="0"/>
              <a:t>Width</a:t>
            </a:r>
            <a:r>
              <a:rPr lang="zh-CN" altLang="en-US" dirty="0"/>
              <a:t> </a:t>
            </a:r>
            <a:r>
              <a:rPr lang="en-US" altLang="zh-CN" dirty="0"/>
              <a:t>Height</a:t>
            </a:r>
          </a:p>
          <a:p>
            <a:pPr lvl="1"/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Channel</a:t>
            </a:r>
          </a:p>
          <a:p>
            <a:pPr lvl="1"/>
            <a:r>
              <a:rPr lang="en-US" altLang="zh-CN" dirty="0"/>
              <a:t>Padding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  <a:p>
            <a:pPr lvl="1"/>
            <a:r>
              <a:rPr lang="en-US" altLang="zh-CN" dirty="0"/>
              <a:t>Pooling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</a:p>
          <a:p>
            <a:pPr lvl="1"/>
            <a:r>
              <a:rPr lang="en-US" altLang="zh-CN" dirty="0"/>
              <a:t>Fully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卷积神经网络的计算过程与模型搭建方法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Procedure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21543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2358-CA80-B945-8C02-67D06D37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1A794-E890-5A45-A9B3-089627F0E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5F544D0-E769-484B-B642-B07A6159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20" y="1549730"/>
            <a:ext cx="5015737" cy="37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A010193-4CA0-8C41-BA69-3947A167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32" y="1549730"/>
            <a:ext cx="5613173" cy="37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48E9A8D-CB3C-A34F-A073-F7BADB18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975" y="3966633"/>
            <a:ext cx="6923314" cy="23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1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C4F5-D8C0-D447-9C5F-7D9D1B78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177AE-1051-5E41-AC64-1AF325F00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假设有一个模型</a:t>
            </a:r>
            <a:r>
              <a:rPr lang="zh-CN" altLang="en-US" dirty="0"/>
              <a:t>，</a:t>
            </a:r>
            <a:r>
              <a:rPr lang="en-US" altLang="zh-CN" dirty="0"/>
              <a:t>100</a:t>
            </a:r>
            <a:r>
              <a:rPr lang="zh-CN" altLang="en-US" dirty="0"/>
              <a:t>层（包括了</a:t>
            </a:r>
            <a:r>
              <a:rPr lang="en-US" altLang="zh-CN" dirty="0"/>
              <a:t>CNN</a:t>
            </a:r>
            <a:r>
              <a:rPr lang="zh-CN" altLang="en-US" dirty="0"/>
              <a:t>层和</a:t>
            </a:r>
            <a:r>
              <a:rPr lang="en-US" altLang="zh-CN" dirty="0"/>
              <a:t>FC</a:t>
            </a:r>
            <a:r>
              <a:rPr lang="zh-CN" altLang="en-US" dirty="0"/>
              <a:t>层）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我们在一个数据集</a:t>
            </a:r>
            <a:r>
              <a:rPr lang="en-US" altLang="zh-CN" dirty="0"/>
              <a:t>A</a:t>
            </a:r>
            <a:r>
              <a:rPr lang="zh-CN" altLang="en-US" dirty="0"/>
              <a:t>的做训练，取得了还不错的结果（</a:t>
            </a:r>
            <a:r>
              <a:rPr lang="en-US" altLang="zh-CN" dirty="0"/>
              <a:t>98%)</a:t>
            </a:r>
          </a:p>
          <a:p>
            <a:endParaRPr lang="en-US" dirty="0"/>
          </a:p>
          <a:p>
            <a:r>
              <a:rPr lang="en-US" dirty="0" err="1"/>
              <a:t>使用该训练之后的模型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 新问题的数据和</a:t>
            </a:r>
            <a:r>
              <a:rPr lang="en-US" altLang="zh-CN" dirty="0"/>
              <a:t>A</a:t>
            </a:r>
            <a:r>
              <a:rPr lang="zh-CN" altLang="en-US" dirty="0"/>
              <a:t>类似，新问题的数据类别小于</a:t>
            </a:r>
            <a:r>
              <a:rPr lang="en-US" altLang="zh-CN" dirty="0"/>
              <a:t>A</a:t>
            </a:r>
            <a:r>
              <a:rPr lang="zh-CN" altLang="en-US" dirty="0"/>
              <a:t>的数据类别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新问题的数据和</a:t>
            </a:r>
            <a:r>
              <a:rPr lang="en-US" altLang="zh-CN" dirty="0"/>
              <a:t>A</a:t>
            </a:r>
            <a:r>
              <a:rPr lang="zh-CN" altLang="en-US" dirty="0"/>
              <a:t>类似，新问题的数据类别大于</a:t>
            </a:r>
            <a:r>
              <a:rPr lang="en-US" altLang="zh-CN" dirty="0"/>
              <a:t>A</a:t>
            </a:r>
            <a:r>
              <a:rPr lang="zh-CN" altLang="en-US" dirty="0"/>
              <a:t>的数据类别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新问题的数据和</a:t>
            </a:r>
            <a:r>
              <a:rPr lang="en-US" altLang="zh-CN" dirty="0"/>
              <a:t>A</a:t>
            </a:r>
            <a:r>
              <a:rPr lang="zh-CN" altLang="en-US" dirty="0"/>
              <a:t>不类似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F7BF89-E332-A44D-92C8-864BF5C6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66" y="463127"/>
            <a:ext cx="8489479" cy="335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47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7732-4384-4347-A31C-E9BFF3DB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22B5-C034-5C4F-BB46-6AF2C50F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很少有人会从头到尾的搭建一个新的模型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 err="1"/>
              <a:t>Github</a:t>
            </a:r>
            <a:r>
              <a:rPr lang="zh-CN" altLang="en-US" dirty="0"/>
              <a:t>，</a:t>
            </a:r>
            <a:r>
              <a:rPr lang="en-US" altLang="zh-CN" dirty="0"/>
              <a:t>Paper</a:t>
            </a:r>
            <a:r>
              <a:rPr lang="zh-CN" altLang="en-US" dirty="0"/>
              <a:t>和自己问题相似的场景，直接使用他的网络结构，在上边修改（如果需要）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 err="1"/>
              <a:t>pytorch</a:t>
            </a:r>
            <a:r>
              <a:rPr lang="zh-CN" altLang="en-US" dirty="0"/>
              <a:t>，</a:t>
            </a:r>
            <a:r>
              <a:rPr lang="en-US" altLang="zh-CN" dirty="0" err="1"/>
              <a:t>tf</a:t>
            </a:r>
            <a:r>
              <a:rPr lang="zh-CN" altLang="en-US" dirty="0"/>
              <a:t>有很多内置的经典模型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我们不仅复用这些网络结构，还会复用参数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固定绝大多数参数，对最后边的几层进行更新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005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FFB5-B05F-0645-9936-F618DC4A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DE058-7D60-6C4C-A22B-DE040C87F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Example-01: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Res-Net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Pretrained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US" altLang="zh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Example-02: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Fine-Tuning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of</a:t>
            </a:r>
            <a:r>
              <a:rPr lang="zh-CN" altLang="en-US" sz="2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dirty="0">
                <a:latin typeface="SimSun" panose="02010600030101010101" pitchFamily="2" charset="-122"/>
                <a:ea typeface="SimSun" panose="02010600030101010101" pitchFamily="2" charset="-122"/>
              </a:rPr>
              <a:t>BERT</a:t>
            </a:r>
            <a:endParaRPr lang="en-CN" sz="2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7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091" y="3746090"/>
            <a:ext cx="8783250" cy="2363735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z="2400" dirty="0" err="1"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2400" dirty="0"/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10</a:t>
            </a:r>
            <a:b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introduce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of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natural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language</a:t>
            </a:r>
            <a:r>
              <a:rPr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processing</a:t>
            </a:r>
            <a:br>
              <a:rPr 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400" dirty="0">
                <a:latin typeface="+mn-lt"/>
                <a:ea typeface="KaiTi" panose="02010609060101010101" pitchFamily="49" charset="-122"/>
              </a:rPr>
              <a:t>The</a:t>
            </a:r>
            <a:r>
              <a:rPr lang="zh-CN" altLang="en-US" sz="24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latin typeface="+mn-lt"/>
                <a:ea typeface="KaiTi" panose="02010609060101010101" pitchFamily="49" charset="-122"/>
              </a:rPr>
              <a:t>Kernel</a:t>
            </a:r>
            <a:r>
              <a:rPr lang="zh-CN" altLang="en-US" sz="24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latin typeface="+mn-lt"/>
                <a:ea typeface="KaiTi" panose="02010609060101010101" pitchFamily="49" charset="-122"/>
              </a:rPr>
              <a:t>Ability</a:t>
            </a:r>
            <a:r>
              <a:rPr lang="zh-CN" altLang="en-US" sz="24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latin typeface="+mn-lt"/>
                <a:ea typeface="KaiTi" panose="02010609060101010101" pitchFamily="49" charset="-122"/>
              </a:rPr>
              <a:t>For</a:t>
            </a:r>
            <a:r>
              <a:rPr lang="zh-CN" altLang="en-US" sz="24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latin typeface="+mn-lt"/>
                <a:ea typeface="KaiTi" panose="02010609060101010101" pitchFamily="49" charset="-122"/>
              </a:rPr>
              <a:t>Artificial</a:t>
            </a:r>
            <a:r>
              <a:rPr lang="zh-CN" altLang="en-US" sz="2400" dirty="0"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400" dirty="0">
                <a:latin typeface="+mn-lt"/>
                <a:ea typeface="KaiTi" panose="02010609060101010101" pitchFamily="49" charset="-122"/>
              </a:rPr>
              <a:t>Intelligence</a:t>
            </a:r>
            <a:r>
              <a:rPr lang="zh-CN" altLang="en-US" sz="2400" dirty="0">
                <a:latin typeface="+mn-lt"/>
                <a:ea typeface="KaiTi" panose="02010609060101010101" pitchFamily="49" charset="-122"/>
              </a:rPr>
              <a:t> </a:t>
            </a:r>
            <a:endParaRPr lang="en-CN" sz="2400" dirty="0">
              <a:latin typeface="+mn-lt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826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C21C-D534-AB45-A9AE-A9A8EF2D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这门课程的剩余部分</a:t>
            </a:r>
            <a:br>
              <a:rPr lang="en-US" dirty="0"/>
            </a:br>
            <a:r>
              <a:rPr lang="en-US" dirty="0"/>
              <a:t>T</a:t>
            </a:r>
            <a:r>
              <a:rPr lang="en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remain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 err="1"/>
              <a:t>couresr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4A694-FB0F-CD4F-88A4-C6019B34D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课程一共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20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节课，目前已经完成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10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节课了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基础知识已经掌握，现在需要大家继续精进专业方向了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课程一共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20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次，今天会给大家介绍自然语言处理，接下来的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11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12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次会介绍计算机视觉、商业智能方向的高级知识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BA2FA10-3B9A-0B4B-A4B7-D64B908732DA}"/>
              </a:ext>
            </a:extLst>
          </p:cNvPr>
          <p:cNvSpPr/>
          <p:nvPr/>
        </p:nvSpPr>
        <p:spPr>
          <a:xfrm>
            <a:off x="904461" y="4144617"/>
            <a:ext cx="2941982" cy="1381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Business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Intelligence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CN" sz="1600" dirty="0">
                <a:latin typeface="SimSun" panose="02010600030101010101" pitchFamily="2" charset="-122"/>
                <a:ea typeface="SimSun" panose="02010600030101010101" pitchFamily="2" charset="-122"/>
              </a:rPr>
              <a:t>推荐系统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、数据挖掘、商业预测与分析</a:t>
            </a:r>
            <a:endParaRPr lang="en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37DDFF-878E-824F-91A7-62C8D2CA492F}"/>
              </a:ext>
            </a:extLst>
          </p:cNvPr>
          <p:cNvSpPr/>
          <p:nvPr/>
        </p:nvSpPr>
        <p:spPr>
          <a:xfrm>
            <a:off x="4389852" y="4144617"/>
            <a:ext cx="2941982" cy="1381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Computer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Vision</a:t>
            </a: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计算机视觉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、图像分类、图像检测、图像生成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743B58-8CC9-444B-BF58-4673603D3E29}"/>
              </a:ext>
            </a:extLst>
          </p:cNvPr>
          <p:cNvSpPr/>
          <p:nvPr/>
        </p:nvSpPr>
        <p:spPr>
          <a:xfrm>
            <a:off x="8093904" y="4144617"/>
            <a:ext cx="2941982" cy="1381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Natural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Language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Processinig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文本处理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，语言分类，语言生成，信息提取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845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FEDE-3D36-2B45-8E79-D1E1E18E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7F5B-9F70-9E49-8D71-0509D468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3650"/>
            <a:ext cx="10131425" cy="3649133"/>
          </a:xfrm>
        </p:spPr>
        <p:txBody>
          <a:bodyPr anchor="t"/>
          <a:lstStyle/>
          <a:p>
            <a:r>
              <a:rPr lang="en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主要解决的问题</a:t>
            </a:r>
            <a:endParaRPr lang="en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036431-3826-BC42-B875-AA2C5B110C74}"/>
              </a:ext>
            </a:extLst>
          </p:cNvPr>
          <p:cNvSpPr/>
          <p:nvPr/>
        </p:nvSpPr>
        <p:spPr>
          <a:xfrm>
            <a:off x="775682" y="2572584"/>
            <a:ext cx="1987396" cy="3579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单词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Word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分词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新词发现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词性标注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单词语义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近反义词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关键词提取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7.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拼写检查</a:t>
            </a:r>
            <a:endParaRPr lang="en-CN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</a:p>
        </p:txBody>
      </p:sp>
      <p:pic>
        <p:nvPicPr>
          <p:cNvPr id="1026" name="Picture 2" descr="Python生成中文詞雲圖（二）：不可指定詞雲特定的形狀和顏色。 - 台部落">
            <a:extLst>
              <a:ext uri="{FF2B5EF4-FFF2-40B4-BE49-F238E27FC236}">
                <a16:creationId xmlns:a16="http://schemas.microsoft.com/office/drawing/2014/main" id="{2547712D-9B4C-F348-B339-9BCB32EA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789" y="2572585"/>
            <a:ext cx="3447958" cy="16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OS Tagging, a Grammar?. Today we are going to see why we study… | by Rohit  Tiwari | Medium">
            <a:extLst>
              <a:ext uri="{FF2B5EF4-FFF2-40B4-BE49-F238E27FC236}">
                <a16:creationId xmlns:a16="http://schemas.microsoft.com/office/drawing/2014/main" id="{5F87FB20-7731-9F46-B72E-CCC97D5E1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08" y="2572584"/>
            <a:ext cx="3447957" cy="16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etrained Word Embeddings | Word Embedding NLP">
            <a:extLst>
              <a:ext uri="{FF2B5EF4-FFF2-40B4-BE49-F238E27FC236}">
                <a16:creationId xmlns:a16="http://schemas.microsoft.com/office/drawing/2014/main" id="{D827F891-6659-C546-86E2-4CA19A9F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68" y="4532243"/>
            <a:ext cx="3428079" cy="16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Configure Microsoft Word's Spell Check and Autocorrect | Laptop Mag">
            <a:extLst>
              <a:ext uri="{FF2B5EF4-FFF2-40B4-BE49-F238E27FC236}">
                <a16:creationId xmlns:a16="http://schemas.microsoft.com/office/drawing/2014/main" id="{703B84ED-F28A-8A41-AB07-8B1966A0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509" y="4532243"/>
            <a:ext cx="3428080" cy="162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FEDE-3D36-2B45-8E79-D1E1E18E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7F5B-9F70-9E49-8D71-0509D468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3650"/>
            <a:ext cx="10131425" cy="3649133"/>
          </a:xfrm>
        </p:spPr>
        <p:txBody>
          <a:bodyPr anchor="t"/>
          <a:lstStyle/>
          <a:p>
            <a:r>
              <a:rPr lang="en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主要解决的问题</a:t>
            </a:r>
            <a:endParaRPr lang="en-CN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2E988A-CF79-6942-A288-A10293F4A5DB}"/>
              </a:ext>
            </a:extLst>
          </p:cNvPr>
          <p:cNvSpPr/>
          <p:nvPr/>
        </p:nvSpPr>
        <p:spPr>
          <a:xfrm>
            <a:off x="870760" y="2713374"/>
            <a:ext cx="2011588" cy="3806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句子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Sentence</a:t>
            </a:r>
          </a:p>
          <a:p>
            <a:pPr algn="ctr"/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句子分类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重点句子提取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语法检查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句子缩减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句子改写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句子语义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7.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句子结构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8.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语音识别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9.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指代消除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</a:p>
          <a:p>
            <a:pPr algn="ctr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28" name="Picture 4" descr="Dependency parsing &amp; associated algorithms in NLP | by Mehul Gupta | Data  Science in your pocket | Medium">
            <a:extLst>
              <a:ext uri="{FF2B5EF4-FFF2-40B4-BE49-F238E27FC236}">
                <a16:creationId xmlns:a16="http://schemas.microsoft.com/office/drawing/2014/main" id="{19E7BF52-7CEA-514B-B0BD-E14C8083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07" y="2624847"/>
            <a:ext cx="3900487" cy="19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ral Language Models Explained – Ofir Press">
            <a:extLst>
              <a:ext uri="{FF2B5EF4-FFF2-40B4-BE49-F238E27FC236}">
                <a16:creationId xmlns:a16="http://schemas.microsoft.com/office/drawing/2014/main" id="{D53F93D7-11F3-A343-AF3E-ADF7AEB9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533" y="2624847"/>
            <a:ext cx="4974693" cy="19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B72318C-CB92-304F-B8F2-B5466EC59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307" y="4779221"/>
            <a:ext cx="3900487" cy="185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Reference a Specific Paragraph or Sentence in WordPress Posts">
            <a:extLst>
              <a:ext uri="{FF2B5EF4-FFF2-40B4-BE49-F238E27FC236}">
                <a16:creationId xmlns:a16="http://schemas.microsoft.com/office/drawing/2014/main" id="{AC52B74A-4710-9941-AC1E-E7996ADB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533" y="4779220"/>
            <a:ext cx="4974692" cy="185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77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FEDE-3D36-2B45-8E79-D1E1E18E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7F5B-9F70-9E49-8D71-0509D468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3650"/>
            <a:ext cx="10131425" cy="3649133"/>
          </a:xfrm>
        </p:spPr>
        <p:txBody>
          <a:bodyPr anchor="t"/>
          <a:lstStyle/>
          <a:p>
            <a:r>
              <a:rPr lang="en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主要解决的问题</a:t>
            </a:r>
            <a:endParaRPr lang="en-C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219E49-D456-9444-894A-251165169C5C}"/>
              </a:ext>
            </a:extLst>
          </p:cNvPr>
          <p:cNvSpPr/>
          <p:nvPr/>
        </p:nvSpPr>
        <p:spPr>
          <a:xfrm>
            <a:off x="786054" y="2713374"/>
            <a:ext cx="1759225" cy="3438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段落</a:t>
            </a:r>
          </a:p>
          <a:p>
            <a:pPr algn="ctr"/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文章分类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文本聚类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主题挖掘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文本搜索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阅读理解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自动摘要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垃圾过滤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抄袭分析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 algn="ctr">
              <a:buAutoNum type="arabicPeriod"/>
            </a:pP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122" name="Picture 2" descr="Automated Text Classification Using Machine Learning | by Shashank Gupta |  ITNEXT">
            <a:extLst>
              <a:ext uri="{FF2B5EF4-FFF2-40B4-BE49-F238E27FC236}">
                <a16:creationId xmlns:a16="http://schemas.microsoft.com/office/drawing/2014/main" id="{12F186F4-C6C3-474D-AD15-C3CD5587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04" y="2438953"/>
            <a:ext cx="4250635" cy="212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p 8 Search Engines In The World - Wildstone Solution P. Ltd.">
            <a:extLst>
              <a:ext uri="{FF2B5EF4-FFF2-40B4-BE49-F238E27FC236}">
                <a16:creationId xmlns:a16="http://schemas.microsoft.com/office/drawing/2014/main" id="{8B3913C8-71A3-FE45-9DE2-73C06455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07" y="2438953"/>
            <a:ext cx="4081670" cy="212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E868D7-01E3-A349-8410-2D4E9C669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604" y="4711148"/>
            <a:ext cx="4241816" cy="1898374"/>
          </a:xfrm>
          <a:prstGeom prst="rect">
            <a:avLst/>
          </a:prstGeom>
        </p:spPr>
      </p:pic>
      <p:pic>
        <p:nvPicPr>
          <p:cNvPr id="5126" name="Picture 6" descr="Figure 1 from Stochastic Answer Networks for SQuAD 2.0 | Semantic Scholar">
            <a:extLst>
              <a:ext uri="{FF2B5EF4-FFF2-40B4-BE49-F238E27FC236}">
                <a16:creationId xmlns:a16="http://schemas.microsoft.com/office/drawing/2014/main" id="{3A7CDA19-607F-9941-8F80-BAF862B9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07" y="4711149"/>
            <a:ext cx="4081670" cy="189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6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FEDE-3D36-2B45-8E79-D1E1E18E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7F5B-9F70-9E49-8D71-0509D468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83650"/>
            <a:ext cx="10131425" cy="3649133"/>
          </a:xfrm>
        </p:spPr>
        <p:txBody>
          <a:bodyPr anchor="t"/>
          <a:lstStyle/>
          <a:p>
            <a:r>
              <a:rPr lang="en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主要解决的问题</a:t>
            </a:r>
            <a:endParaRPr lang="en-C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A42B8C-63E5-9F4D-94FF-230BFBC89D7D}"/>
              </a:ext>
            </a:extLst>
          </p:cNvPr>
          <p:cNvSpPr/>
          <p:nvPr/>
        </p:nvSpPr>
        <p:spPr>
          <a:xfrm>
            <a:off x="760983" y="2663679"/>
            <a:ext cx="1759226" cy="3438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任务</a:t>
            </a:r>
          </a:p>
          <a:p>
            <a:pPr algn="ctr"/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文本生成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对话系统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过滤系统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情感分析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5.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机器翻译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6..</a:t>
            </a:r>
          </a:p>
          <a:p>
            <a:pPr algn="ctr"/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77DCB-A646-AA44-8017-673D7500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110" y="2385796"/>
            <a:ext cx="4441038" cy="1997362"/>
          </a:xfrm>
          <a:prstGeom prst="rect">
            <a:avLst/>
          </a:prstGeom>
        </p:spPr>
      </p:pic>
      <p:pic>
        <p:nvPicPr>
          <p:cNvPr id="6146" name="Picture 2" descr="Statistical dialogue systems | ÚFAL">
            <a:extLst>
              <a:ext uri="{FF2B5EF4-FFF2-40B4-BE49-F238E27FC236}">
                <a16:creationId xmlns:a16="http://schemas.microsoft.com/office/drawing/2014/main" id="{C5D9E1D4-CC35-5E40-9310-8D6D40A3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50" y="2385796"/>
            <a:ext cx="4441037" cy="42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eChat Launched Video Ads in Moments Feed – China Internet Watch">
            <a:extLst>
              <a:ext uri="{FF2B5EF4-FFF2-40B4-BE49-F238E27FC236}">
                <a16:creationId xmlns:a16="http://schemas.microsoft.com/office/drawing/2014/main" id="{639DD5C0-7AF2-B14D-8CBE-60CB0AF1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10" y="3504570"/>
            <a:ext cx="3165678" cy="31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27ACBC-4604-9042-AE21-7F81C4EB5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788" y="3584973"/>
            <a:ext cx="2788317" cy="30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824B-257B-7E42-861F-4533B137C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/>
              <a:t>today</a:t>
            </a:r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D90BE-173A-2945-8A5F-F5C90CBD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迁移学习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剩余课程的介绍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remain</a:t>
            </a:r>
            <a:r>
              <a:rPr lang="zh-CN" altLang="en-US" dirty="0"/>
              <a:t> </a:t>
            </a:r>
            <a:r>
              <a:rPr lang="en-US" altLang="zh-CN" dirty="0"/>
              <a:t>courses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自然语言处理的简介 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549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002A-BEF2-2748-8019-C5C6B784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自然语言处理任务的特点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E51D-CE11-0F4E-AEC8-94E4A369A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CN" dirty="0"/>
              <a:t>存在特别广泛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7170" name="Picture 2" descr="SOCIAL MEDIA MARKETING">
            <a:extLst>
              <a:ext uri="{FF2B5EF4-FFF2-40B4-BE49-F238E27FC236}">
                <a16:creationId xmlns:a16="http://schemas.microsoft.com/office/drawing/2014/main" id="{00594616-1098-894C-A6C6-AAD26DAC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943210"/>
            <a:ext cx="3507959" cy="2952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2" name="Picture 4" descr="Top 8 Search Engines In The World - Wildstone Solution P. Ltd.">
            <a:extLst>
              <a:ext uri="{FF2B5EF4-FFF2-40B4-BE49-F238E27FC236}">
                <a16:creationId xmlns:a16="http://schemas.microsoft.com/office/drawing/2014/main" id="{A2F0EB81-AB98-4B45-A885-625F4C480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50" y="2931109"/>
            <a:ext cx="3964727" cy="297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ow Can I Obtain A Copy Of My Disability Documents? - CaveyLaw.com">
            <a:extLst>
              <a:ext uri="{FF2B5EF4-FFF2-40B4-BE49-F238E27FC236}">
                <a16:creationId xmlns:a16="http://schemas.microsoft.com/office/drawing/2014/main" id="{197E4C57-86C7-604F-B007-820A0833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9" y="2919548"/>
            <a:ext cx="3409162" cy="297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219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63F4-4B7B-6243-A6E5-D14E3664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自然语言处理任务的特点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A11F9-6C8F-D84D-BAFF-EB9B87D2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/>
              <a:t>杂乱信息多</a:t>
            </a:r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pic>
        <p:nvPicPr>
          <p:cNvPr id="8194" name="Picture 2" descr="Use HTML Source Code from a Sent Mailing – Higher Logic">
            <a:extLst>
              <a:ext uri="{FF2B5EF4-FFF2-40B4-BE49-F238E27FC236}">
                <a16:creationId xmlns:a16="http://schemas.microsoft.com/office/drawing/2014/main" id="{684A3339-AC78-274E-81C2-5A6424E5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00" y="3351897"/>
            <a:ext cx="3266197" cy="244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Why Your Email Campaigns Get Stuck in Spam | Leanplum">
            <a:extLst>
              <a:ext uri="{FF2B5EF4-FFF2-40B4-BE49-F238E27FC236}">
                <a16:creationId xmlns:a16="http://schemas.microsoft.com/office/drawing/2014/main" id="{F33E75B7-2639-3D4F-B411-2D9BCE6B0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47" y="3350079"/>
            <a:ext cx="3266197" cy="24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25 Compound, Complex Sentences in English - English Study Page">
            <a:extLst>
              <a:ext uri="{FF2B5EF4-FFF2-40B4-BE49-F238E27FC236}">
                <a16:creationId xmlns:a16="http://schemas.microsoft.com/office/drawing/2014/main" id="{842751A9-8777-E04A-A85C-ED303542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195" y="3350079"/>
            <a:ext cx="3725696" cy="246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50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4F42-2D3C-114C-B797-7CA661C3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自然语言处理任务的特点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br>
              <a:rPr lang="en-US" altLang="zh-CN" dirty="0"/>
            </a:br>
            <a:r>
              <a:rPr lang="zh-CN" altLang="en-US" dirty="0"/>
              <a:t>推理性难解决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04DD-FBA9-0A4F-9F2A-7FE8B27EF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和逻辑相关</a:t>
            </a:r>
            <a:endParaRPr lang="en-CN" dirty="0"/>
          </a:p>
        </p:txBody>
      </p:sp>
      <p:sp>
        <p:nvSpPr>
          <p:cNvPr id="4" name="•用针来扎一张纸，就会有一个洞">
            <a:extLst>
              <a:ext uri="{FF2B5EF4-FFF2-40B4-BE49-F238E27FC236}">
                <a16:creationId xmlns:a16="http://schemas.microsoft.com/office/drawing/2014/main" id="{CBA07B98-4CAB-5649-801B-5D3888ACC53E}"/>
              </a:ext>
            </a:extLst>
          </p:cNvPr>
          <p:cNvSpPr txBox="1"/>
          <p:nvPr/>
        </p:nvSpPr>
        <p:spPr>
          <a:xfrm>
            <a:off x="1056873" y="5093930"/>
            <a:ext cx="3811298" cy="4471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•</a:t>
            </a:r>
            <a:r>
              <a:rPr sz="20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用针来扎一张纸，就会有一个洞</a:t>
            </a:r>
            <a:endParaRPr sz="20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•问：什么就会有一个洞？">
            <a:extLst>
              <a:ext uri="{FF2B5EF4-FFF2-40B4-BE49-F238E27FC236}">
                <a16:creationId xmlns:a16="http://schemas.microsoft.com/office/drawing/2014/main" id="{130557B1-CAAD-2246-B456-1AE53AF92BC8}"/>
              </a:ext>
            </a:extLst>
          </p:cNvPr>
          <p:cNvSpPr txBox="1"/>
          <p:nvPr/>
        </p:nvSpPr>
        <p:spPr>
          <a:xfrm>
            <a:off x="1056873" y="5768587"/>
            <a:ext cx="3811298" cy="43858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•</a:t>
            </a:r>
            <a:r>
              <a:rPr sz="20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问：什么就会有一个洞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5942AD22-70B6-E84E-BC36-F41982B33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9" y="1991783"/>
            <a:ext cx="5067301" cy="28575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0BD9BAFB-E9AA-5E46-922F-C40BF46A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49" y="1991783"/>
            <a:ext cx="5067301" cy="28575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8" name="•问：什么就会有一个洞？">
            <a:extLst>
              <a:ext uri="{FF2B5EF4-FFF2-40B4-BE49-F238E27FC236}">
                <a16:creationId xmlns:a16="http://schemas.microsoft.com/office/drawing/2014/main" id="{EA0837C0-8DD8-AD4C-882B-59D47DD20C2B}"/>
              </a:ext>
            </a:extLst>
          </p:cNvPr>
          <p:cNvSpPr txBox="1"/>
          <p:nvPr/>
        </p:nvSpPr>
        <p:spPr>
          <a:xfrm>
            <a:off x="6153149" y="5100951"/>
            <a:ext cx="4981978" cy="4331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lang="en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衣服装不进箱子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，它太大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小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了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9" name="•问：什么就会有一个洞？">
            <a:extLst>
              <a:ext uri="{FF2B5EF4-FFF2-40B4-BE49-F238E27FC236}">
                <a16:creationId xmlns:a16="http://schemas.microsoft.com/office/drawing/2014/main" id="{8FDF19AF-BF02-8B4A-AD81-F912EBACC6E9}"/>
              </a:ext>
            </a:extLst>
          </p:cNvPr>
          <p:cNvSpPr txBox="1"/>
          <p:nvPr/>
        </p:nvSpPr>
        <p:spPr>
          <a:xfrm>
            <a:off x="6187401" y="5731162"/>
            <a:ext cx="4981978" cy="45339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45719" rIns="45719">
            <a:spAutoFit/>
          </a:bodyPr>
          <a:lstStyle>
            <a:lvl1pPr defTabSz="457200">
              <a:lnSpc>
                <a:spcPts val="30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•</a:t>
            </a:r>
            <a:r>
              <a:rPr sz="20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问</a:t>
            </a:r>
            <a:r>
              <a:rPr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en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什么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太大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小</a:t>
            </a:r>
            <a:r>
              <a:rPr lang="en-US" altLang="zh-CN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了</a:t>
            </a:r>
            <a:r>
              <a:rPr dirty="0">
                <a:solidFill>
                  <a:schemeClr val="tx1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287586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DD3A-1E06-3444-BCD4-198A0D1C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2350"/>
            <a:ext cx="10131425" cy="1456267"/>
          </a:xfrm>
        </p:spPr>
        <p:txBody>
          <a:bodyPr/>
          <a:lstStyle/>
          <a:p>
            <a:r>
              <a:rPr lang="en-CN" dirty="0"/>
              <a:t>接下来NLP方向的内容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90F01-F50B-9F4C-BB18-2CF0A6400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63652"/>
            <a:ext cx="10515599" cy="3800981"/>
          </a:xfrm>
        </p:spPr>
        <p:txBody>
          <a:bodyPr numCol="2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Lecture-13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TFIDF,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word2vec,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词向量，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BLEU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ROUGE,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METOR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NLP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任务如何评测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Lecture-14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词向量详解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T-SEN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可视化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Lecuter-15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关键词提取、实体识别、依存分析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主题模型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Lecture-16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语言模型与概率图模型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马尔科夫模型与条件随机场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Lecture-17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词向量与句子向量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词向量的高级用法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Lecture-18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序列模型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Seq2Seq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Transformer,BERT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Lecture-19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语言生成、自动摘要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Lecture-20</a:t>
            </a:r>
          </a:p>
          <a:p>
            <a:pPr lvl="1">
              <a:lnSpc>
                <a:spcPct val="120000"/>
              </a:lnSpc>
            </a:pP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强化学习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、图神经网络、目前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的瓶颈与未来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06EB4-F472-6241-AF59-29CCCE7C21F2}"/>
              </a:ext>
            </a:extLst>
          </p:cNvPr>
          <p:cNvSpPr txBox="1"/>
          <p:nvPr/>
        </p:nvSpPr>
        <p:spPr>
          <a:xfrm>
            <a:off x="685801" y="1560443"/>
            <a:ext cx="110337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张老师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： 前阿里资深算法工程师，清华大学本硕计算机专业毕业，在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NLP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上多个领域具有丰富的工作经验。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在信号处理顶会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ICASSP、NLP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顶会</a:t>
            </a:r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EMNLP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发表学术会议论文多篇。目前专注于对话系统、文本生成相关领域的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研究，其技术研发成果广泛落地于公司实际业务和应用，多个场景和广告位。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92092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82E8-F421-BF41-8A21-9EF9AC7F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altLang="zh-CN" dirty="0"/>
              <a:t>Next:</a:t>
            </a:r>
            <a:r>
              <a:rPr lang="zh-CN" altLang="en-US" dirty="0"/>
              <a:t> 计算机视觉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A0840-F0BC-3D4D-9700-B82696D2A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143423" cy="364913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单博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zh-CN" altLang="en-US" dirty="0"/>
              <a:t>开课吧</a:t>
            </a:r>
            <a:r>
              <a:rPr lang="en-US" dirty="0"/>
              <a:t>AI</a:t>
            </a:r>
            <a:r>
              <a:rPr lang="zh-CN" altLang="en-US" dirty="0"/>
              <a:t>教学教研负责人</a:t>
            </a:r>
            <a:br>
              <a:rPr lang="zh-CN" altLang="en-US" dirty="0"/>
            </a:br>
            <a:r>
              <a:rPr lang="zh-CN" altLang="en-US" dirty="0"/>
              <a:t>博士后科学基金一等资助获得者</a:t>
            </a:r>
            <a:br>
              <a:rPr lang="zh-CN" altLang="en-US" dirty="0"/>
            </a:br>
            <a:r>
              <a:rPr lang="zh-CN" altLang="en-US" dirty="0"/>
              <a:t>曾从事人工智能与类脑计算研究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赵明明老师 ，</a:t>
            </a:r>
            <a:r>
              <a:rPr lang="zh-CN" altLang="en-US" dirty="0"/>
              <a:t>开课吧高级人工智能导师</a:t>
            </a:r>
            <a:br>
              <a:rPr lang="zh-CN" altLang="en-US" dirty="0"/>
            </a:br>
            <a:r>
              <a:rPr lang="zh-CN" altLang="en-US" dirty="0"/>
              <a:t>曾于“人脸识别国家队”中科云从任高级算法工程师，</a:t>
            </a:r>
            <a:br>
              <a:rPr lang="zh-CN" altLang="en-US" dirty="0"/>
            </a:br>
            <a:r>
              <a:rPr lang="zh-CN" altLang="en-US" dirty="0"/>
              <a:t>参与边境安检，银联竞标等国家级基础人工智能项目。</a:t>
            </a:r>
            <a:br>
              <a:rPr lang="zh-CN" altLang="en-US" dirty="0"/>
            </a:br>
            <a:r>
              <a:rPr lang="zh-CN" altLang="en-US" dirty="0"/>
              <a:t>具有丰富的传统算法，深度学习算法的工程经验。</a:t>
            </a:r>
            <a:br>
              <a:rPr lang="zh-CN" altLang="en-US" dirty="0"/>
            </a:br>
            <a:endParaRPr lang="zh-CN" altLang="en-US" dirty="0"/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76855-FC26-264A-B488-A52CF64E9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887"/>
          <a:stretch/>
        </p:blipFill>
        <p:spPr>
          <a:xfrm>
            <a:off x="8421411" y="4128937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15E1C14-FAE2-DF46-84DA-DB04C6AE6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6620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381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BD0-19B5-A545-8350-7ECE091F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463" y="356291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CN" dirty="0"/>
              <a:t>e</a:t>
            </a:r>
            <a:r>
              <a:rPr lang="en-US" altLang="zh-CN" dirty="0" err="1"/>
              <a:t>xt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bi</a:t>
            </a:r>
            <a:r>
              <a:rPr lang="zh-CN" altLang="en-US" dirty="0"/>
              <a:t> 商业智能方向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FA452-4009-4742-A5C0-607DF4051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463" y="1590586"/>
            <a:ext cx="6932215" cy="464124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陈旸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 阿里云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MVP，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腾讯云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TVP，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百度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比赛教练，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CCF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数据库专委</a:t>
            </a:r>
            <a:b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清华大学计算机博士，九三学社成员，清华企业家协会</a:t>
            </a:r>
            <a:r>
              <a:rPr lang="en-US" sz="1600" dirty="0" err="1">
                <a:latin typeface="SimSun" panose="02010600030101010101" pitchFamily="2" charset="-122"/>
                <a:ea typeface="SimSun" panose="02010600030101010101" pitchFamily="2" charset="-122"/>
              </a:rPr>
              <a:t>YoungTEEC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成员</a:t>
            </a:r>
            <a:b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多次数据分析，算法比赛获奖经历，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次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NOI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一等奖，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次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ACM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亚洲铜奖</a:t>
            </a:r>
            <a:b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在数据分析，人工智能，云计算领域较有影响力，阿里云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MVP（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授予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领域），腾讯云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TVP（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授予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AI、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云计算领域），百度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比赛教练，百度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PPDE</a:t>
            </a:r>
            <a:b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著有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数据分析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》《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SQL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必知必会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，累计付费订阅人员超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4.1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万人，国内数据分析领域线上知识付费</a:t>
            </a:r>
            <a: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Top1</a:t>
            </a:r>
            <a:br>
              <a:rPr lang="en-US" sz="16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企业服务客户包括：腾讯、蚂蚁金服、美的、京东、汽车之家、易车、上汽大众、中国银联、中原银行，平安银行，航天信息等</a:t>
            </a:r>
            <a:endParaRPr lang="en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9F2FD-E9E6-9F4F-A240-ED9C658E7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7001"/>
          <a:stretch/>
        </p:blipFill>
        <p:spPr>
          <a:xfrm>
            <a:off x="685800" y="1030288"/>
            <a:ext cx="3445714" cy="48005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835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F03B-D98C-AE44-B963-CF87DA1D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CN" dirty="0"/>
              <a:t>常见问题问答</a:t>
            </a:r>
          </a:p>
        </p:txBody>
      </p:sp>
      <p:pic>
        <p:nvPicPr>
          <p:cNvPr id="6" name="Picture 4" descr="复古指南针">
            <a:extLst>
              <a:ext uri="{FF2B5EF4-FFF2-40B4-BE49-F238E27FC236}">
                <a16:creationId xmlns:a16="http://schemas.microsoft.com/office/drawing/2014/main" id="{8FB03782-2F93-4C5D-BB01-FDC2CCF7C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78" r="7980" b="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3D41-BB56-724C-BF3C-8ECBD0591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这几个方向哪个工资高？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这几个方向哪个难，哪个简单？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这几个方向哪个就业需求大？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选不定方向怎么办？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908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挥挥小爪子，再见啦_手机表情党">
            <a:extLst>
              <a:ext uri="{FF2B5EF4-FFF2-40B4-BE49-F238E27FC236}">
                <a16:creationId xmlns:a16="http://schemas.microsoft.com/office/drawing/2014/main" id="{7C05580A-B35E-4D43-A172-CB78DEAE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729" y="1865870"/>
            <a:ext cx="3126260" cy="312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36A1E-8E4C-F144-BDBF-EA54837F829A}"/>
              </a:ext>
            </a:extLst>
          </p:cNvPr>
          <p:cNvSpPr txBox="1"/>
          <p:nvPr/>
        </p:nvSpPr>
        <p:spPr>
          <a:xfrm>
            <a:off x="7277099" y="1352550"/>
            <a:ext cx="312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fortymiles</a:t>
            </a:r>
            <a:r>
              <a:rPr lang="zh-CN" altLang="en-US" sz="4000" dirty="0"/>
              <a:t> </a:t>
            </a:r>
            <a:endParaRPr lang="en-CN" sz="4000" dirty="0"/>
          </a:p>
        </p:txBody>
      </p:sp>
    </p:spTree>
    <p:extLst>
      <p:ext uri="{BB962C8B-B14F-4D97-AF65-F5344CB8AC3E}">
        <p14:creationId xmlns:p14="http://schemas.microsoft.com/office/powerpoint/2010/main" val="388518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FACC-40F7-414C-A058-4C0A7C19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CN" dirty="0"/>
              <a:t>Trans</a:t>
            </a:r>
            <a:r>
              <a:rPr lang="en-US" altLang="zh-CN" dirty="0"/>
              <a:t>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FFCF2-2D45-724F-B605-29741565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became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..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CN" dirty="0"/>
          </a:p>
        </p:txBody>
      </p:sp>
      <p:pic>
        <p:nvPicPr>
          <p:cNvPr id="1026" name="Picture 2" descr="Illustration of transfer learning concept where the rst layers in... |  Download Scientific Diagram">
            <a:extLst>
              <a:ext uri="{FF2B5EF4-FFF2-40B4-BE49-F238E27FC236}">
                <a16:creationId xmlns:a16="http://schemas.microsoft.com/office/drawing/2014/main" id="{D4A84A73-A87B-5449-BB63-80DC2A971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8158" y="796413"/>
            <a:ext cx="5578780" cy="5102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Visualization of deep feature maps from different convolutional layers... |  Download Scientific Diagram">
            <a:extLst>
              <a:ext uri="{FF2B5EF4-FFF2-40B4-BE49-F238E27FC236}">
                <a16:creationId xmlns:a16="http://schemas.microsoft.com/office/drawing/2014/main" id="{0613098C-BBA4-5C41-A7CC-A70CDCB1D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3"/>
          <a:stretch/>
        </p:blipFill>
        <p:spPr bwMode="auto">
          <a:xfrm>
            <a:off x="580054" y="1130709"/>
            <a:ext cx="4596582" cy="45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1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6727-55CF-2F48-A096-D7D3F528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Le-Net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0202-E99D-E346-9662-F14A3CACF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altLang="zh-CN" dirty="0"/>
              <a:t>Yann</a:t>
            </a:r>
            <a:r>
              <a:rPr lang="zh-CN" altLang="en-US" dirty="0"/>
              <a:t> </a:t>
            </a:r>
            <a:r>
              <a:rPr lang="en-US" altLang="zh-CN" dirty="0" err="1"/>
              <a:t>LeCun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1998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64E3C8-4AC4-354F-BA64-5DEA4F720D33}"/>
              </a:ext>
            </a:extLst>
          </p:cNvPr>
          <p:cNvSpPr/>
          <p:nvPr/>
        </p:nvSpPr>
        <p:spPr>
          <a:xfrm>
            <a:off x="172139" y="2781484"/>
            <a:ext cx="2405269" cy="2126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58D9EFF4-ACE8-1E4A-9385-4598984796F7}"/>
              </a:ext>
            </a:extLst>
          </p:cNvPr>
          <p:cNvSpPr/>
          <p:nvPr/>
        </p:nvSpPr>
        <p:spPr>
          <a:xfrm>
            <a:off x="2725945" y="2757693"/>
            <a:ext cx="2186610" cy="2011938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</a:p>
          <a:p>
            <a:pPr algn="ctr"/>
            <a:r>
              <a:rPr lang="en-US" altLang="zh-CN" sz="1100" dirty="0"/>
              <a:t>5</a:t>
            </a:r>
            <a:r>
              <a:rPr lang="zh-CN" altLang="en-US" sz="1100" dirty="0"/>
              <a:t> * </a:t>
            </a:r>
            <a:r>
              <a:rPr lang="en-US" altLang="zh-CN" sz="1100" dirty="0"/>
              <a:t>5,</a:t>
            </a:r>
            <a:r>
              <a:rPr lang="zh-CN" altLang="en-US" sz="1100" dirty="0"/>
              <a:t> </a:t>
            </a:r>
            <a:r>
              <a:rPr lang="en-US" altLang="zh-CN" sz="1100" dirty="0"/>
              <a:t>s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1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76A294D-EE3F-FC47-9CC5-CB4D1A72B2CD}"/>
              </a:ext>
            </a:extLst>
          </p:cNvPr>
          <p:cNvSpPr/>
          <p:nvPr/>
        </p:nvSpPr>
        <p:spPr>
          <a:xfrm>
            <a:off x="5003718" y="2757693"/>
            <a:ext cx="1573629" cy="1578665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CN" dirty="0"/>
              <a:t>ool</a:t>
            </a:r>
            <a:r>
              <a:rPr lang="en-US" altLang="zh-CN" dirty="0" err="1"/>
              <a:t>ing</a:t>
            </a:r>
            <a:endParaRPr lang="en-US" altLang="zh-CN" dirty="0"/>
          </a:p>
          <a:p>
            <a:pPr algn="ctr"/>
            <a:r>
              <a:rPr lang="en-US" altLang="zh-CN" sz="1200" dirty="0"/>
              <a:t>F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2,S</a:t>
            </a:r>
            <a:r>
              <a:rPr lang="zh-CN" altLang="en-US" sz="1200" dirty="0"/>
              <a:t> </a:t>
            </a:r>
            <a:r>
              <a:rPr lang="en-US" altLang="zh-CN" sz="1200" dirty="0"/>
              <a:t>=</a:t>
            </a:r>
            <a:r>
              <a:rPr lang="zh-CN" altLang="en-US" sz="1200" dirty="0"/>
              <a:t> </a:t>
            </a:r>
            <a:r>
              <a:rPr lang="en-US" altLang="zh-CN" sz="1200" dirty="0"/>
              <a:t>2</a:t>
            </a:r>
            <a:endParaRPr lang="en-CN" sz="1200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F9AA241-3070-5D42-A89B-8A764F740A58}"/>
              </a:ext>
            </a:extLst>
          </p:cNvPr>
          <p:cNvSpPr/>
          <p:nvPr/>
        </p:nvSpPr>
        <p:spPr>
          <a:xfrm>
            <a:off x="6762583" y="2781484"/>
            <a:ext cx="1358418" cy="1323192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</a:p>
          <a:p>
            <a:pPr algn="ctr"/>
            <a:r>
              <a:rPr lang="en-US" altLang="zh-CN" sz="1100" dirty="0"/>
              <a:t>5</a:t>
            </a:r>
            <a:r>
              <a:rPr lang="zh-CN" altLang="en-US" sz="1100" dirty="0"/>
              <a:t> * </a:t>
            </a:r>
            <a:r>
              <a:rPr lang="en-US" altLang="zh-CN" sz="1100" dirty="0"/>
              <a:t>5,</a:t>
            </a:r>
            <a:r>
              <a:rPr lang="zh-CN" altLang="en-US" sz="1100" dirty="0"/>
              <a:t> </a:t>
            </a:r>
            <a:r>
              <a:rPr lang="en-US" altLang="zh-CN" sz="1100" dirty="0"/>
              <a:t>s</a:t>
            </a:r>
            <a:r>
              <a:rPr lang="zh-CN" altLang="en-US" sz="1100" dirty="0"/>
              <a:t>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1</a:t>
            </a:r>
            <a:endParaRPr lang="en-CN" sz="1100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BE7C6E7-0E2E-FA43-BDD5-F3D2C3BA87D9}"/>
              </a:ext>
            </a:extLst>
          </p:cNvPr>
          <p:cNvSpPr/>
          <p:nvPr/>
        </p:nvSpPr>
        <p:spPr>
          <a:xfrm>
            <a:off x="8247458" y="2781484"/>
            <a:ext cx="1095325" cy="1055020"/>
          </a:xfrm>
          <a:prstGeom prst="cube">
            <a:avLst>
              <a:gd name="adj" fmla="val 39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Pooling</a:t>
            </a:r>
          </a:p>
          <a:p>
            <a:pPr algn="ctr"/>
            <a:r>
              <a:rPr lang="en-US" altLang="zh-CN" sz="900" dirty="0"/>
              <a:t>F</a:t>
            </a:r>
            <a:r>
              <a:rPr lang="zh-CN" altLang="en-US" sz="900" dirty="0"/>
              <a:t> </a:t>
            </a:r>
            <a:r>
              <a:rPr lang="en-US" altLang="zh-CN" sz="900" dirty="0"/>
              <a:t>=</a:t>
            </a:r>
            <a:r>
              <a:rPr lang="zh-CN" altLang="en-US" sz="900" dirty="0"/>
              <a:t> </a:t>
            </a:r>
            <a:r>
              <a:rPr lang="en-US" altLang="zh-CN" sz="900" dirty="0"/>
              <a:t>2,</a:t>
            </a:r>
            <a:r>
              <a:rPr lang="zh-CN" altLang="en-US" sz="900" dirty="0"/>
              <a:t> </a:t>
            </a:r>
            <a:r>
              <a:rPr lang="en-US" altLang="zh-CN" sz="900" dirty="0"/>
              <a:t>S</a:t>
            </a:r>
            <a:r>
              <a:rPr lang="zh-CN" altLang="en-US" sz="900" dirty="0"/>
              <a:t> </a:t>
            </a:r>
            <a:r>
              <a:rPr lang="en-US" altLang="zh-CN" sz="900" dirty="0"/>
              <a:t>=</a:t>
            </a:r>
            <a:r>
              <a:rPr lang="zh-CN" altLang="en-US" sz="900" dirty="0"/>
              <a:t> </a:t>
            </a:r>
            <a:r>
              <a:rPr lang="en-US" altLang="zh-CN" sz="900" dirty="0"/>
              <a:t>2</a:t>
            </a:r>
            <a:endParaRPr lang="en-CN" sz="9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F78D2-52F6-0448-B5C8-C3C5C4D96E52}"/>
              </a:ext>
            </a:extLst>
          </p:cNvPr>
          <p:cNvSpPr/>
          <p:nvPr/>
        </p:nvSpPr>
        <p:spPr>
          <a:xfrm>
            <a:off x="9582409" y="1441254"/>
            <a:ext cx="463192" cy="40551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73542A-9836-BC42-B821-05A0AEDB2B55}"/>
              </a:ext>
            </a:extLst>
          </p:cNvPr>
          <p:cNvSpPr/>
          <p:nvPr/>
        </p:nvSpPr>
        <p:spPr>
          <a:xfrm>
            <a:off x="10421315" y="2065867"/>
            <a:ext cx="418704" cy="297327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A864B8-9A54-F142-9F2B-159319A8EFF9}"/>
                  </a:ext>
                </a:extLst>
              </p14:cNvPr>
              <p14:cNvContentPartPr/>
              <p14:nvPr/>
            </p14:nvContentPartPr>
            <p14:xfrm>
              <a:off x="915667" y="3182676"/>
              <a:ext cx="659520" cy="1323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A864B8-9A54-F142-9F2B-159319A8EF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667" y="3173676"/>
                <a:ext cx="677160" cy="13406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F2B3003-4CAB-0A44-885A-033E81AE22A9}"/>
              </a:ext>
            </a:extLst>
          </p:cNvPr>
          <p:cNvSpPr txBox="1"/>
          <p:nvPr/>
        </p:nvSpPr>
        <p:spPr>
          <a:xfrm>
            <a:off x="936676" y="520527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 * </a:t>
            </a:r>
            <a:r>
              <a:rPr lang="en-US" altLang="zh-CN" dirty="0"/>
              <a:t>32</a:t>
            </a:r>
            <a:r>
              <a:rPr lang="zh-CN" altLang="en-US" dirty="0"/>
              <a:t> * </a:t>
            </a:r>
            <a:r>
              <a:rPr lang="en-US" altLang="zh-CN" dirty="0"/>
              <a:t>1</a:t>
            </a:r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9C7AC-23C3-0841-AFB9-F400248B8D22}"/>
              </a:ext>
            </a:extLst>
          </p:cNvPr>
          <p:cNvSpPr txBox="1"/>
          <p:nvPr/>
        </p:nvSpPr>
        <p:spPr>
          <a:xfrm>
            <a:off x="3074750" y="52005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28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72B9A4-C37D-6F44-BBA4-F913906A453F}"/>
              </a:ext>
            </a:extLst>
          </p:cNvPr>
          <p:cNvSpPr txBox="1"/>
          <p:nvPr/>
        </p:nvSpPr>
        <p:spPr>
          <a:xfrm>
            <a:off x="5087907" y="52005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r>
              <a:rPr lang="zh-CN" altLang="en-US" dirty="0"/>
              <a:t> * </a:t>
            </a:r>
            <a:r>
              <a:rPr lang="en-US" altLang="zh-CN" dirty="0"/>
              <a:t>14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60B85-E156-834E-9848-A75FF7F82F79}"/>
              </a:ext>
            </a:extLst>
          </p:cNvPr>
          <p:cNvSpPr txBox="1"/>
          <p:nvPr/>
        </p:nvSpPr>
        <p:spPr>
          <a:xfrm>
            <a:off x="6622766" y="52005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10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A7297-429E-C64B-9D7C-ED3A1D1B5204}"/>
              </a:ext>
            </a:extLst>
          </p:cNvPr>
          <p:cNvSpPr txBox="1"/>
          <p:nvPr/>
        </p:nvSpPr>
        <p:spPr>
          <a:xfrm>
            <a:off x="8185328" y="515365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 * </a:t>
            </a:r>
            <a:r>
              <a:rPr lang="en-US" altLang="zh-CN" dirty="0"/>
              <a:t>5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endParaRPr lang="en-C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2D2B89-5C02-354F-8617-15F8BFBDD1F1}"/>
              </a:ext>
            </a:extLst>
          </p:cNvPr>
          <p:cNvSpPr txBox="1"/>
          <p:nvPr/>
        </p:nvSpPr>
        <p:spPr>
          <a:xfrm>
            <a:off x="9509877" y="575190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120</a:t>
            </a:r>
            <a:endParaRPr lang="en-C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8AE7F-A94D-C040-ADC0-791A1A14BAF2}"/>
              </a:ext>
            </a:extLst>
          </p:cNvPr>
          <p:cNvSpPr txBox="1"/>
          <p:nvPr/>
        </p:nvSpPr>
        <p:spPr>
          <a:xfrm>
            <a:off x="10398522" y="57647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84</a:t>
            </a:r>
            <a:endParaRPr lang="en-CN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4A81FB-60AD-5640-B51F-07CC30FD80F2}"/>
              </a:ext>
            </a:extLst>
          </p:cNvPr>
          <p:cNvSpPr/>
          <p:nvPr/>
        </p:nvSpPr>
        <p:spPr>
          <a:xfrm>
            <a:off x="11252718" y="3044633"/>
            <a:ext cx="418704" cy="922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2FE623-D89B-9C42-80C4-0E470BD4C403}"/>
              </a:ext>
            </a:extLst>
          </p:cNvPr>
          <p:cNvSpPr txBox="1"/>
          <p:nvPr/>
        </p:nvSpPr>
        <p:spPr>
          <a:xfrm>
            <a:off x="11170147" y="57519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052B0A-F3E9-604F-B84B-4DDD922F602B}"/>
              </a:ext>
            </a:extLst>
          </p:cNvPr>
          <p:cNvSpPr/>
          <p:nvPr/>
        </p:nvSpPr>
        <p:spPr>
          <a:xfrm>
            <a:off x="4025348" y="5933661"/>
            <a:ext cx="4222110" cy="6559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Tanh,</a:t>
            </a:r>
            <a:r>
              <a:rPr lang="zh-CN" altLang="en-US" dirty="0"/>
              <a:t> </a:t>
            </a:r>
            <a:r>
              <a:rPr lang="en-US" altLang="zh-CN" dirty="0"/>
              <a:t>Sigmoid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5248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1050-4A46-C24C-BBDE-CCA84EB7A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Task-A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Task-B</a:t>
            </a:r>
            <a:endParaRPr lang="en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D57A98-15C7-ED4B-B14D-B5610C73E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122721"/>
              </p:ext>
            </p:extLst>
          </p:nvPr>
        </p:nvGraphicFramePr>
        <p:xfrm>
          <a:off x="533400" y="1562101"/>
          <a:ext cx="10283826" cy="5323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3926">
                  <a:extLst>
                    <a:ext uri="{9D8B030D-6E8A-4147-A177-3AD203B41FA5}">
                      <a16:colId xmlns:a16="http://schemas.microsoft.com/office/drawing/2014/main" val="3166833411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763785043"/>
                    </a:ext>
                  </a:extLst>
                </a:gridCol>
                <a:gridCol w="3409950">
                  <a:extLst>
                    <a:ext uri="{9D8B030D-6E8A-4147-A177-3AD203B41FA5}">
                      <a16:colId xmlns:a16="http://schemas.microsoft.com/office/drawing/2014/main" val="1130266840"/>
                    </a:ext>
                  </a:extLst>
                </a:gridCol>
              </a:tblGrid>
              <a:tr h="1330854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CN" dirty="0"/>
                        <a:t>任务相似度高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CN" dirty="0"/>
                        <a:t>任务相似度低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60142"/>
                  </a:ext>
                </a:extLst>
              </a:tr>
              <a:tr h="1330854"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US" altLang="zh-CN" dirty="0"/>
                        <a:t>||Data-A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||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&gt;&gt;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||Data-B||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CN" dirty="0">
                          <a:highlight>
                            <a:srgbClr val="FFFF00"/>
                          </a:highlight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US" altLang="zh-CN" dirty="0"/>
                        <a:t>B</a:t>
                      </a:r>
                      <a:endParaRPr lang="en-CN" altLang="zh-CN" dirty="0"/>
                    </a:p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963292"/>
                  </a:ext>
                </a:extLst>
              </a:tr>
              <a:tr h="1330854"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US" altLang="zh-CN" dirty="0"/>
                        <a:t>||Data-A||</a:t>
                      </a:r>
                      <a:r>
                        <a:rPr lang="zh-CN" altLang="en-US" dirty="0"/>
                        <a:t> 与 </a:t>
                      </a:r>
                      <a:r>
                        <a:rPr lang="en-US" altLang="zh-CN" dirty="0"/>
                        <a:t>||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Data-B||</a:t>
                      </a:r>
                      <a:r>
                        <a:rPr lang="zh-CN" altLang="en-US" dirty="0"/>
                        <a:t>相似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US" altLang="zh-CN" dirty="0"/>
                        <a:t>C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US" altLang="zh-CN" dirty="0"/>
                        <a:t>D</a:t>
                      </a:r>
                      <a:endParaRPr lang="en-CN" altLang="zh-CN" dirty="0"/>
                    </a:p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32735"/>
                  </a:ext>
                </a:extLst>
              </a:tr>
              <a:tr h="133085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||Data-A||</a:t>
                      </a:r>
                      <a:r>
                        <a:rPr lang="zh-CN" altLang="en-US" dirty="0"/>
                        <a:t> 小于 </a:t>
                      </a:r>
                      <a:r>
                        <a:rPr lang="en-US" altLang="zh-CN" dirty="0"/>
                        <a:t>||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Data-B||</a:t>
                      </a: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US" altLang="zh-CN" dirty="0"/>
                        <a:t>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  <a:p>
                      <a:endParaRPr lang="en-CN" dirty="0"/>
                    </a:p>
                    <a:p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F</a:t>
                      </a:r>
                      <a:endParaRPr lang="en-CN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2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63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FBB2-673B-9049-BBD5-9D6E8604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Alex</a:t>
            </a:r>
            <a:r>
              <a:rPr lang="en-US" altLang="zh-CN" dirty="0"/>
              <a:t>-net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1EFF-5162-3140-AD44-6DE690A8C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6" y="2241459"/>
            <a:ext cx="10131425" cy="3649133"/>
          </a:xfrm>
        </p:spPr>
        <p:txBody>
          <a:bodyPr anchor="t"/>
          <a:lstStyle/>
          <a:p>
            <a:r>
              <a:rPr lang="en-US" altLang="zh-CN" dirty="0"/>
              <a:t>Alex</a:t>
            </a:r>
            <a:r>
              <a:rPr lang="zh-CN" altLang="en-US" dirty="0"/>
              <a:t> </a:t>
            </a:r>
            <a:r>
              <a:rPr lang="en-US" altLang="zh-CN" dirty="0" err="1"/>
              <a:t>Krizhevsky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Hinton,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endParaRPr lang="en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579862-EB54-6A44-B719-4CC287307FF7}"/>
              </a:ext>
            </a:extLst>
          </p:cNvPr>
          <p:cNvGraphicFramePr>
            <a:graphicFrameLocks noGrp="1"/>
          </p:cNvGraphicFramePr>
          <p:nvPr/>
        </p:nvGraphicFramePr>
        <p:xfrm>
          <a:off x="1086538" y="3027750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EB8862-BAAB-574B-8F37-4E6E6A4B6B5B}"/>
              </a:ext>
            </a:extLst>
          </p:cNvPr>
          <p:cNvGraphicFramePr>
            <a:graphicFrameLocks noGrp="1"/>
          </p:cNvGraphicFramePr>
          <p:nvPr/>
        </p:nvGraphicFramePr>
        <p:xfrm>
          <a:off x="755375" y="3228375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F1233BD-293F-7148-BF33-323143037120}"/>
              </a:ext>
            </a:extLst>
          </p:cNvPr>
          <p:cNvGraphicFramePr>
            <a:graphicFrameLocks noGrp="1"/>
          </p:cNvGraphicFramePr>
          <p:nvPr/>
        </p:nvGraphicFramePr>
        <p:xfrm>
          <a:off x="573157" y="3429000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7" name="Cube 6">
            <a:extLst>
              <a:ext uri="{FF2B5EF4-FFF2-40B4-BE49-F238E27FC236}">
                <a16:creationId xmlns:a16="http://schemas.microsoft.com/office/drawing/2014/main" id="{980F83FB-92BC-2E41-A20B-F1667B964563}"/>
              </a:ext>
            </a:extLst>
          </p:cNvPr>
          <p:cNvSpPr/>
          <p:nvPr/>
        </p:nvSpPr>
        <p:spPr>
          <a:xfrm>
            <a:off x="4087342" y="1912547"/>
            <a:ext cx="1939718" cy="1824566"/>
          </a:xfrm>
          <a:prstGeom prst="cube">
            <a:avLst>
              <a:gd name="adj" fmla="val 49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</a:p>
          <a:p>
            <a:pPr algn="ctr"/>
            <a:r>
              <a:rPr lang="en-US" altLang="zh-CN" dirty="0"/>
              <a:t>11</a:t>
            </a:r>
            <a:r>
              <a:rPr lang="zh-CN" altLang="en-US" dirty="0"/>
              <a:t> * </a:t>
            </a:r>
            <a:r>
              <a:rPr lang="en-US" altLang="zh-CN" dirty="0"/>
              <a:t>11</a:t>
            </a:r>
          </a:p>
          <a:p>
            <a:pPr algn="ctr"/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2F11039-072A-0744-AE52-CB93E8D40266}"/>
              </a:ext>
            </a:extLst>
          </p:cNvPr>
          <p:cNvSpPr/>
          <p:nvPr/>
        </p:nvSpPr>
        <p:spPr>
          <a:xfrm>
            <a:off x="6096000" y="2241459"/>
            <a:ext cx="1600200" cy="1456267"/>
          </a:xfrm>
          <a:prstGeom prst="cube">
            <a:avLst>
              <a:gd name="adj" fmla="val 49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Max-pooling</a:t>
            </a:r>
          </a:p>
          <a:p>
            <a:pPr algn="ctr"/>
            <a:r>
              <a:rPr lang="en-US" altLang="zh-CN" sz="1100" dirty="0"/>
              <a:t>3</a:t>
            </a:r>
            <a:r>
              <a:rPr lang="zh-CN" altLang="en-US" sz="1100" dirty="0"/>
              <a:t> * </a:t>
            </a:r>
            <a:r>
              <a:rPr lang="en-US" altLang="zh-CN" sz="1100" dirty="0"/>
              <a:t>3</a:t>
            </a:r>
          </a:p>
          <a:p>
            <a:pPr algn="ctr"/>
            <a:r>
              <a:rPr lang="en-US" altLang="zh-CN" sz="1100" dirty="0"/>
              <a:t>S</a:t>
            </a:r>
            <a:r>
              <a:rPr lang="zh-CN" altLang="en-US" sz="1100" dirty="0"/>
              <a:t>  </a:t>
            </a:r>
            <a:r>
              <a:rPr lang="en-US" altLang="zh-CN" sz="1100" dirty="0"/>
              <a:t>=</a:t>
            </a:r>
            <a:r>
              <a:rPr lang="zh-CN" altLang="en-US" sz="1100" dirty="0"/>
              <a:t> </a:t>
            </a:r>
            <a:r>
              <a:rPr lang="en-US" altLang="zh-CN" sz="1100" dirty="0"/>
              <a:t>2</a:t>
            </a:r>
            <a:endParaRPr lang="en-CN" sz="11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D737A19-9632-DF45-AF05-C1A9C781398C}"/>
              </a:ext>
            </a:extLst>
          </p:cNvPr>
          <p:cNvSpPr/>
          <p:nvPr/>
        </p:nvSpPr>
        <p:spPr>
          <a:xfrm>
            <a:off x="7900020" y="1590261"/>
            <a:ext cx="2055535" cy="210746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11</a:t>
            </a:r>
            <a:r>
              <a:rPr lang="zh-CN" altLang="en-US" sz="1200" dirty="0"/>
              <a:t> * </a:t>
            </a:r>
            <a:r>
              <a:rPr lang="en-US" altLang="zh-CN" sz="1200" dirty="0"/>
              <a:t>11</a:t>
            </a:r>
          </a:p>
          <a:p>
            <a:pPr algn="ctr"/>
            <a:r>
              <a:rPr lang="en-US" altLang="zh-CN" sz="1200" dirty="0"/>
              <a:t>Same</a:t>
            </a:r>
            <a:r>
              <a:rPr lang="zh-CN" altLang="en-US" sz="1200" dirty="0"/>
              <a:t> </a:t>
            </a:r>
            <a:r>
              <a:rPr lang="en-US" altLang="zh-CN" sz="1200" dirty="0"/>
              <a:t>Padding</a:t>
            </a:r>
            <a:endParaRPr lang="en-CN" sz="1200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489AEBA-20D6-5A48-B57D-883D0B823101}"/>
              </a:ext>
            </a:extLst>
          </p:cNvPr>
          <p:cNvSpPr/>
          <p:nvPr/>
        </p:nvSpPr>
        <p:spPr>
          <a:xfrm>
            <a:off x="9816829" y="2036604"/>
            <a:ext cx="1676399" cy="1669774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Max-pooling</a:t>
            </a:r>
          </a:p>
          <a:p>
            <a:pPr algn="ctr"/>
            <a:r>
              <a:rPr lang="en-US" altLang="zh-CN" sz="1050" dirty="0"/>
              <a:t>3</a:t>
            </a:r>
            <a:r>
              <a:rPr lang="zh-CN" altLang="en-US" sz="1050" dirty="0"/>
              <a:t> * </a:t>
            </a:r>
            <a:r>
              <a:rPr lang="en-US" altLang="zh-CN" sz="1050" dirty="0"/>
              <a:t>3</a:t>
            </a:r>
          </a:p>
          <a:p>
            <a:pPr algn="ctr"/>
            <a:r>
              <a:rPr lang="en-US" altLang="zh-CN" sz="1050" dirty="0"/>
              <a:t>S</a:t>
            </a:r>
            <a:r>
              <a:rPr lang="zh-CN" altLang="en-US" sz="1050" dirty="0"/>
              <a:t> </a:t>
            </a:r>
            <a:r>
              <a:rPr lang="en-US" altLang="zh-CN" sz="1050" dirty="0"/>
              <a:t>=</a:t>
            </a:r>
            <a:r>
              <a:rPr lang="zh-CN" altLang="en-US" sz="1050" dirty="0"/>
              <a:t> </a:t>
            </a:r>
            <a:r>
              <a:rPr lang="en-US" altLang="zh-CN" sz="1050" dirty="0"/>
              <a:t>2</a:t>
            </a:r>
            <a:endParaRPr lang="en-CN" sz="1050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473D677E-2A23-8C4F-B96F-AF68422796E6}"/>
              </a:ext>
            </a:extLst>
          </p:cNvPr>
          <p:cNvSpPr/>
          <p:nvPr/>
        </p:nvSpPr>
        <p:spPr>
          <a:xfrm>
            <a:off x="2968633" y="4593901"/>
            <a:ext cx="1706214" cy="171284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3</a:t>
            </a:r>
            <a:r>
              <a:rPr lang="zh-CN" altLang="en-US" sz="1200" dirty="0"/>
              <a:t> * </a:t>
            </a:r>
            <a:r>
              <a:rPr lang="en-US" altLang="zh-CN" sz="1200" dirty="0"/>
              <a:t>3,</a:t>
            </a:r>
            <a:r>
              <a:rPr lang="zh-CN" altLang="en-US" sz="1200" dirty="0"/>
              <a:t> </a:t>
            </a:r>
            <a:r>
              <a:rPr lang="en-US" altLang="zh-CN" sz="1200" dirty="0"/>
              <a:t>same</a:t>
            </a:r>
            <a:endParaRPr lang="en-CN" sz="1200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51A60057-47B7-3243-906E-9A82CA62FA5B}"/>
              </a:ext>
            </a:extLst>
          </p:cNvPr>
          <p:cNvSpPr/>
          <p:nvPr/>
        </p:nvSpPr>
        <p:spPr>
          <a:xfrm>
            <a:off x="4471925" y="4593900"/>
            <a:ext cx="1706214" cy="171284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3</a:t>
            </a:r>
            <a:r>
              <a:rPr lang="zh-CN" altLang="en-US" sz="1200" dirty="0"/>
              <a:t> * </a:t>
            </a:r>
            <a:r>
              <a:rPr lang="en-US" altLang="zh-CN" sz="1200" dirty="0"/>
              <a:t>3,</a:t>
            </a:r>
            <a:r>
              <a:rPr lang="zh-CN" altLang="en-US" sz="1200" dirty="0"/>
              <a:t> </a:t>
            </a:r>
            <a:r>
              <a:rPr lang="en-US" altLang="zh-CN" sz="1200" dirty="0"/>
              <a:t>same</a:t>
            </a:r>
            <a:endParaRPr lang="en-CN" sz="12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60D5ABE-5C13-6C49-ACB5-4C444976A390}"/>
              </a:ext>
            </a:extLst>
          </p:cNvPr>
          <p:cNvSpPr/>
          <p:nvPr/>
        </p:nvSpPr>
        <p:spPr>
          <a:xfrm>
            <a:off x="5975217" y="4593901"/>
            <a:ext cx="1706214" cy="1712845"/>
          </a:xfrm>
          <a:prstGeom prst="cube">
            <a:avLst>
              <a:gd name="adj" fmla="val 614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Conv</a:t>
            </a:r>
          </a:p>
          <a:p>
            <a:pPr algn="ctr"/>
            <a:r>
              <a:rPr lang="en-US" altLang="zh-CN" sz="1200" dirty="0"/>
              <a:t>3</a:t>
            </a:r>
            <a:r>
              <a:rPr lang="zh-CN" altLang="en-US" sz="1200" dirty="0"/>
              <a:t> * </a:t>
            </a:r>
            <a:r>
              <a:rPr lang="en-US" altLang="zh-CN" sz="1200" dirty="0"/>
              <a:t>3,</a:t>
            </a:r>
            <a:r>
              <a:rPr lang="zh-CN" altLang="en-US" sz="1200" dirty="0"/>
              <a:t> </a:t>
            </a:r>
            <a:r>
              <a:rPr lang="en-US" altLang="zh-CN" sz="1200" dirty="0"/>
              <a:t>same</a:t>
            </a:r>
            <a:endParaRPr lang="en-CN" sz="1200" dirty="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1B48DC3A-0815-0142-972D-C8E68FDDBF1F}"/>
              </a:ext>
            </a:extLst>
          </p:cNvPr>
          <p:cNvSpPr/>
          <p:nvPr/>
        </p:nvSpPr>
        <p:spPr>
          <a:xfrm>
            <a:off x="7619569" y="4901466"/>
            <a:ext cx="1294998" cy="1222698"/>
          </a:xfrm>
          <a:prstGeom prst="cube">
            <a:avLst>
              <a:gd name="adj" fmla="val 66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Max-pooling</a:t>
            </a:r>
            <a:endParaRPr lang="en-CN" sz="10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4C2DC8B-8120-8242-BEAE-550DB53B7312}"/>
              </a:ext>
            </a:extLst>
          </p:cNvPr>
          <p:cNvSpPr/>
          <p:nvPr/>
        </p:nvSpPr>
        <p:spPr>
          <a:xfrm>
            <a:off x="9441617" y="3911233"/>
            <a:ext cx="405166" cy="24713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5372A6B-AD35-B748-8F66-5CCC545B5573}"/>
              </a:ext>
            </a:extLst>
          </p:cNvPr>
          <p:cNvSpPr/>
          <p:nvPr/>
        </p:nvSpPr>
        <p:spPr>
          <a:xfrm>
            <a:off x="10138332" y="4358858"/>
            <a:ext cx="377269" cy="13498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ADCE722-1278-7042-908C-96E5A210ACDE}"/>
              </a:ext>
            </a:extLst>
          </p:cNvPr>
          <p:cNvSpPr/>
          <p:nvPr/>
        </p:nvSpPr>
        <p:spPr>
          <a:xfrm>
            <a:off x="10807496" y="4358857"/>
            <a:ext cx="377269" cy="13498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BF9B62C-52E9-D847-B8A8-21941D89FCBF}"/>
              </a:ext>
            </a:extLst>
          </p:cNvPr>
          <p:cNvSpPr/>
          <p:nvPr/>
        </p:nvSpPr>
        <p:spPr>
          <a:xfrm>
            <a:off x="11476314" y="4650590"/>
            <a:ext cx="377269" cy="70991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CE587-0535-0F4B-8F61-A1949C4A24FE}"/>
              </a:ext>
            </a:extLst>
          </p:cNvPr>
          <p:cNvSpPr txBox="1"/>
          <p:nvPr/>
        </p:nvSpPr>
        <p:spPr>
          <a:xfrm>
            <a:off x="1150412" y="567387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227</a:t>
            </a:r>
            <a:r>
              <a:rPr lang="zh-CN" altLang="en-US" dirty="0"/>
              <a:t> * </a:t>
            </a:r>
            <a:r>
              <a:rPr lang="en-US" altLang="zh-CN" dirty="0"/>
              <a:t>227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72EF62-8106-AA4F-AD0B-3BA79C9DF24D}"/>
              </a:ext>
            </a:extLst>
          </p:cNvPr>
          <p:cNvSpPr txBox="1"/>
          <p:nvPr/>
        </p:nvSpPr>
        <p:spPr>
          <a:xfrm>
            <a:off x="5922716" y="39426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27</a:t>
            </a:r>
            <a:r>
              <a:rPr lang="zh-CN" altLang="en-US" dirty="0"/>
              <a:t>* </a:t>
            </a:r>
            <a:r>
              <a:rPr lang="en-US" altLang="zh-CN" dirty="0"/>
              <a:t>27</a:t>
            </a:r>
            <a:r>
              <a:rPr lang="zh-CN" altLang="en-US" dirty="0"/>
              <a:t> * </a:t>
            </a:r>
            <a:r>
              <a:rPr lang="en-US" altLang="zh-CN" dirty="0"/>
              <a:t>96</a:t>
            </a:r>
            <a:endParaRPr lang="en-C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128E9-69A9-7241-B56C-FDBE804B7B8C}"/>
              </a:ext>
            </a:extLst>
          </p:cNvPr>
          <p:cNvSpPr txBox="1"/>
          <p:nvPr/>
        </p:nvSpPr>
        <p:spPr>
          <a:xfrm>
            <a:off x="4099402" y="3957833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55</a:t>
            </a:r>
            <a:r>
              <a:rPr lang="zh-CN" altLang="en-US" dirty="0"/>
              <a:t> * </a:t>
            </a:r>
            <a:r>
              <a:rPr lang="en-US" altLang="zh-CN" dirty="0"/>
              <a:t>55</a:t>
            </a:r>
            <a:r>
              <a:rPr lang="zh-CN" altLang="en-US" dirty="0"/>
              <a:t> * </a:t>
            </a:r>
            <a:r>
              <a:rPr lang="en-US" altLang="zh-CN" dirty="0"/>
              <a:t>96</a:t>
            </a:r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04C564-A88C-134A-A1A2-A42CD16D1557}"/>
              </a:ext>
            </a:extLst>
          </p:cNvPr>
          <p:cNvSpPr txBox="1"/>
          <p:nvPr/>
        </p:nvSpPr>
        <p:spPr>
          <a:xfrm>
            <a:off x="7693131" y="392510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27</a:t>
            </a:r>
            <a:r>
              <a:rPr lang="zh-CN" altLang="en-US" dirty="0"/>
              <a:t>* </a:t>
            </a:r>
            <a:r>
              <a:rPr lang="en-US" altLang="zh-CN" dirty="0"/>
              <a:t>27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17C4F-E4DA-4041-AB80-ABCB2BB81A38}"/>
              </a:ext>
            </a:extLst>
          </p:cNvPr>
          <p:cNvSpPr txBox="1"/>
          <p:nvPr/>
        </p:nvSpPr>
        <p:spPr>
          <a:xfrm>
            <a:off x="9894350" y="386252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33F4A4-1370-0A49-B460-D80BD855CFB1}"/>
              </a:ext>
            </a:extLst>
          </p:cNvPr>
          <p:cNvSpPr txBox="1"/>
          <p:nvPr/>
        </p:nvSpPr>
        <p:spPr>
          <a:xfrm>
            <a:off x="2571305" y="64630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384</a:t>
            </a:r>
            <a:endParaRPr lang="en-C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565E04-F371-B446-8233-946D09E514C5}"/>
              </a:ext>
            </a:extLst>
          </p:cNvPr>
          <p:cNvSpPr txBox="1"/>
          <p:nvPr/>
        </p:nvSpPr>
        <p:spPr>
          <a:xfrm>
            <a:off x="4093740" y="64630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384</a:t>
            </a:r>
            <a:endParaRPr lang="en-C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7354C9-96C2-FE44-BF15-F77C175766BA}"/>
              </a:ext>
            </a:extLst>
          </p:cNvPr>
          <p:cNvSpPr txBox="1"/>
          <p:nvPr/>
        </p:nvSpPr>
        <p:spPr>
          <a:xfrm>
            <a:off x="5624458" y="64630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13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DFE8F-B53E-6144-93FA-CD16D2F5319F}"/>
              </a:ext>
            </a:extLst>
          </p:cNvPr>
          <p:cNvSpPr txBox="1"/>
          <p:nvPr/>
        </p:nvSpPr>
        <p:spPr>
          <a:xfrm>
            <a:off x="7293924" y="645418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6</a:t>
            </a:r>
            <a:r>
              <a:rPr lang="zh-CN" altLang="en-US" dirty="0"/>
              <a:t> * </a:t>
            </a:r>
            <a:r>
              <a:rPr lang="en-US" altLang="zh-CN" dirty="0"/>
              <a:t>256</a:t>
            </a:r>
            <a:endParaRPr lang="en-C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D28D15-C2AD-FF45-B652-F9CD459D28B4}"/>
              </a:ext>
            </a:extLst>
          </p:cNvPr>
          <p:cNvSpPr txBox="1"/>
          <p:nvPr/>
        </p:nvSpPr>
        <p:spPr>
          <a:xfrm>
            <a:off x="9349251" y="64541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9216</a:t>
            </a:r>
            <a:endParaRPr lang="en-C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994AE7-B805-7642-B5BA-618F9FAE7E10}"/>
              </a:ext>
            </a:extLst>
          </p:cNvPr>
          <p:cNvSpPr txBox="1"/>
          <p:nvPr/>
        </p:nvSpPr>
        <p:spPr>
          <a:xfrm>
            <a:off x="9998540" y="64636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4096</a:t>
            </a:r>
            <a:endParaRPr lang="en-C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F54EA3-F216-134C-92A4-B965FB1EF6D5}"/>
              </a:ext>
            </a:extLst>
          </p:cNvPr>
          <p:cNvSpPr txBox="1"/>
          <p:nvPr/>
        </p:nvSpPr>
        <p:spPr>
          <a:xfrm>
            <a:off x="10610000" y="64541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4096</a:t>
            </a:r>
            <a:endParaRPr lang="en-C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68579B-2BEA-E249-8FB8-6A7F59C5F3BE}"/>
              </a:ext>
            </a:extLst>
          </p:cNvPr>
          <p:cNvSpPr txBox="1"/>
          <p:nvPr/>
        </p:nvSpPr>
        <p:spPr>
          <a:xfrm>
            <a:off x="11411351" y="55648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en-C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74A85F-E1B4-CD4A-B8F9-C9679BBB5B8E}"/>
              </a:ext>
            </a:extLst>
          </p:cNvPr>
          <p:cNvSpPr/>
          <p:nvPr/>
        </p:nvSpPr>
        <p:spPr>
          <a:xfrm>
            <a:off x="4093740" y="596348"/>
            <a:ext cx="4222110" cy="6559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dirty="0" err="1"/>
              <a:t>Relu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4524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DDAD-62D6-1F42-B397-AEE0824C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VGG</a:t>
            </a:r>
            <a:r>
              <a:rPr lang="en-US" altLang="zh-CN" dirty="0"/>
              <a:t>-Net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5DAF4-A947-A149-B707-6AEC0ED0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A18C56-2E11-174C-BA34-A318D148F81B}"/>
              </a:ext>
            </a:extLst>
          </p:cNvPr>
          <p:cNvSpPr/>
          <p:nvPr/>
        </p:nvSpPr>
        <p:spPr>
          <a:xfrm>
            <a:off x="3984945" y="1009742"/>
            <a:ext cx="4222110" cy="65598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* </a:t>
            </a:r>
            <a:r>
              <a:rPr lang="en-US" altLang="zh-CN" dirty="0"/>
              <a:t>3,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padding</a:t>
            </a:r>
          </a:p>
          <a:p>
            <a:pPr marL="342900" indent="-342900">
              <a:buAutoNum type="arabicPeriod"/>
            </a:pPr>
            <a:r>
              <a:rPr lang="en-US" altLang="zh-CN" dirty="0"/>
              <a:t>Max-pooling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*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7777E2-F384-6642-8AA1-82AF2A48CB84}"/>
              </a:ext>
            </a:extLst>
          </p:cNvPr>
          <p:cNvGraphicFramePr>
            <a:graphicFrameLocks noGrp="1"/>
          </p:cNvGraphicFramePr>
          <p:nvPr/>
        </p:nvGraphicFramePr>
        <p:xfrm>
          <a:off x="1295260" y="2610307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3B7D51-3EA6-1B43-A10D-182F4D9C2B95}"/>
              </a:ext>
            </a:extLst>
          </p:cNvPr>
          <p:cNvGraphicFramePr>
            <a:graphicFrameLocks noGrp="1"/>
          </p:cNvGraphicFramePr>
          <p:nvPr/>
        </p:nvGraphicFramePr>
        <p:xfrm>
          <a:off x="964097" y="2810932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FA1F774-1C62-5245-A604-A812EF044828}"/>
              </a:ext>
            </a:extLst>
          </p:cNvPr>
          <p:cNvGraphicFramePr>
            <a:graphicFrameLocks noGrp="1"/>
          </p:cNvGraphicFramePr>
          <p:nvPr/>
        </p:nvGraphicFramePr>
        <p:xfrm>
          <a:off x="781879" y="3011557"/>
          <a:ext cx="2236305" cy="21321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261">
                  <a:extLst>
                    <a:ext uri="{9D8B030D-6E8A-4147-A177-3AD203B41FA5}">
                      <a16:colId xmlns:a16="http://schemas.microsoft.com/office/drawing/2014/main" val="3951016154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627088216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104898971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2875335337"/>
                    </a:ext>
                  </a:extLst>
                </a:gridCol>
                <a:gridCol w="447261">
                  <a:extLst>
                    <a:ext uri="{9D8B030D-6E8A-4147-A177-3AD203B41FA5}">
                      <a16:colId xmlns:a16="http://schemas.microsoft.com/office/drawing/2014/main" val="3740105440"/>
                    </a:ext>
                  </a:extLst>
                </a:gridCol>
              </a:tblGrid>
              <a:tr h="426426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349333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0840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719809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46580"/>
                  </a:ext>
                </a:extLst>
              </a:tr>
              <a:tr h="426426"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6640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5395EF4-E1D4-C84E-BE81-54BA30430C25}"/>
              </a:ext>
            </a:extLst>
          </p:cNvPr>
          <p:cNvSpPr txBox="1"/>
          <p:nvPr/>
        </p:nvSpPr>
        <p:spPr>
          <a:xfrm>
            <a:off x="1359134" y="5256435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224</a:t>
            </a:r>
            <a:r>
              <a:rPr lang="zh-CN" altLang="en-US" dirty="0"/>
              <a:t> * </a:t>
            </a:r>
            <a:r>
              <a:rPr lang="en-US" altLang="zh-CN" dirty="0"/>
              <a:t>224</a:t>
            </a:r>
            <a:r>
              <a:rPr lang="zh-CN" altLang="en-US" dirty="0"/>
              <a:t> * </a:t>
            </a:r>
            <a:r>
              <a:rPr lang="en-US" altLang="zh-CN" dirty="0"/>
              <a:t>3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826C31-349C-0A41-BCE4-7E5C28C7B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17" y="2142067"/>
            <a:ext cx="6225386" cy="365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76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F9C9-EE0C-F946-ACB4-8D9B79BB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</a:t>
            </a:r>
            <a:r>
              <a:rPr lang="en-US" altLang="zh-CN" dirty="0"/>
              <a:t>-net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DCAB-17F6-E847-BFCD-472D210EB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5871"/>
            <a:ext cx="10131425" cy="3925330"/>
          </a:xfrm>
        </p:spPr>
        <p:txBody>
          <a:bodyPr anchor="t"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vanishing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exploding</a:t>
            </a:r>
            <a:r>
              <a:rPr lang="zh-CN" altLang="en-US" dirty="0"/>
              <a:t> </a:t>
            </a:r>
            <a:r>
              <a:rPr lang="en-US" altLang="zh-CN" dirty="0"/>
              <a:t>problems.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833BD6-394E-A54A-9377-4DD033A0BB2B}"/>
              </a:ext>
            </a:extLst>
          </p:cNvPr>
          <p:cNvSpPr/>
          <p:nvPr/>
        </p:nvSpPr>
        <p:spPr>
          <a:xfrm>
            <a:off x="685801" y="2706129"/>
            <a:ext cx="3002691" cy="3385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6F93B-0DF6-4C40-B506-1D0A137F47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403" y="2706130"/>
            <a:ext cx="7749205" cy="338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83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11952</TotalTime>
  <Words>1711</Words>
  <Application>Microsoft Macintosh PowerPoint</Application>
  <PresentationFormat>Widescreen</PresentationFormat>
  <Paragraphs>371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Alibaba PuHuiTi</vt:lpstr>
      <vt:lpstr>KaiTi</vt:lpstr>
      <vt:lpstr>Microsoft YaHei Light</vt:lpstr>
      <vt:lpstr>SimSun</vt:lpstr>
      <vt:lpstr>Arial</vt:lpstr>
      <vt:lpstr>Calibri</vt:lpstr>
      <vt:lpstr>Calibri Light</vt:lpstr>
      <vt:lpstr>Times New Roman</vt:lpstr>
      <vt:lpstr>Celestial</vt:lpstr>
      <vt:lpstr>人工智能核心能力培养 — Lecture 10  CNN Architectures, ResNet, Inception, Transfer Learning NLP Introduction  The Kernel Ability For Artificial Intelligence </vt:lpstr>
      <vt:lpstr>review</vt:lpstr>
      <vt:lpstr>today</vt:lpstr>
      <vt:lpstr>Transfer Learning</vt:lpstr>
      <vt:lpstr>Le-Net 5</vt:lpstr>
      <vt:lpstr>From Task-A transfer to Task-B</vt:lpstr>
      <vt:lpstr>Alex-net</vt:lpstr>
      <vt:lpstr>VGG-Net</vt:lpstr>
      <vt:lpstr>Res-net</vt:lpstr>
      <vt:lpstr>Res-Net</vt:lpstr>
      <vt:lpstr>RES-Net: Very Deep Neural Network</vt:lpstr>
      <vt:lpstr>Inception (Google Net)</vt:lpstr>
      <vt:lpstr>Inception (Google Net)</vt:lpstr>
      <vt:lpstr>PowerPoint Presentation</vt:lpstr>
      <vt:lpstr>PowerPoint Presentation</vt:lpstr>
      <vt:lpstr>Different layers, different functions</vt:lpstr>
      <vt:lpstr>Transfer is more effective</vt:lpstr>
      <vt:lpstr>Transfer learning is growing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人工智能核心能力培养 — Lecture 10  introduce of natural language processing The Kernel Ability For Artificial Intelligence </vt:lpstr>
      <vt:lpstr>这门课程的剩余部分 The remain parts of our couresr</vt:lpstr>
      <vt:lpstr>Natural language processing introduction</vt:lpstr>
      <vt:lpstr>Natural language processing introduction</vt:lpstr>
      <vt:lpstr>Natural language processing introduction</vt:lpstr>
      <vt:lpstr>Natural language processing introduction</vt:lpstr>
      <vt:lpstr>自然语言处理任务的特点 The features of NLP</vt:lpstr>
      <vt:lpstr>自然语言处理任务的特点 The features of NLP</vt:lpstr>
      <vt:lpstr>自然语言处理任务的特点 The features of NLP 推理性难解决</vt:lpstr>
      <vt:lpstr>接下来NLP方向的内容</vt:lpstr>
      <vt:lpstr>Next: 计算机视觉 Computer vision</vt:lpstr>
      <vt:lpstr>Next: bi 商业智能方向</vt:lpstr>
      <vt:lpstr>常见问题问答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10  CNN Architectures, ResNet, Inception, Transfer Learning NLP Introduction  The Kernel Ability For Artificial Intelligence </dc:title>
  <dc:creator>gao minquan</dc:creator>
  <cp:lastModifiedBy>minquan gao</cp:lastModifiedBy>
  <cp:revision>49</cp:revision>
  <dcterms:created xsi:type="dcterms:W3CDTF">2021-03-22T08:20:52Z</dcterms:created>
  <dcterms:modified xsi:type="dcterms:W3CDTF">2022-02-11T02:49:16Z</dcterms:modified>
</cp:coreProperties>
</file>